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949C401-6397-4A39-A2AA-BD7518549F45}">
          <p14:sldIdLst>
            <p14:sldId id="257"/>
            <p14:sldId id="258"/>
            <p14:sldId id="259"/>
            <p14:sldId id="260"/>
            <p14:sldId id="262"/>
            <p14:sldId id="261"/>
            <p14:sldId id="263"/>
          </p14:sldIdLst>
        </p14:section>
        <p14:section name="Sezione senza titolo" id="{9075DF2F-7F4E-471E-9A03-E37B23D0110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5" d="100"/>
          <a:sy n="95" d="100"/>
        </p:scale>
        <p:origin x="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DAE16-AEBB-4E69-BAF4-469ADD51FC4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2EA5922-CFD1-4E57-AA8D-2415C87965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0619938-B25D-4DD1-A5A8-AA9CAC9A679C}"/>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FA6ED26B-B7D2-423B-B1D9-85020EE46F4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925F257-2F81-44EF-9E2D-AEF8BF3237E7}"/>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307262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40F089-09D3-4C34-A1A3-E2931AA6F0D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C2AD67D-4D6E-44D1-ABA9-491C63EA059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4DDBA3C-0504-4A8F-8601-28542C92A9FE}"/>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D3E3B485-76AB-4ADA-B5E2-2AA1F69B52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9223E24-C421-4ED2-B100-C563252355FF}"/>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2152054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9D03BBB-3C17-4B57-A0DF-F74B1F76887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FCB958-5498-4CC8-A4E6-0E97620D481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3E11FD-6CBE-44C1-BD15-FC1B73A62009}"/>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728C496A-7121-4527-B899-0B4193E758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70B4ECA-A16B-40B5-8563-153723A12C16}"/>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9254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3A7F9A-B626-475C-B5DB-91FBE8706D1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8654E89-66F9-4268-9162-BAFC44BF320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7397335-2362-4413-B204-590584810762}"/>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DA8B6FC1-4909-4C8E-AE8F-4BBF658972F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326A4C-F013-414D-ABFA-0DEC4983D1A8}"/>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47454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140151-9CF8-4B6F-9006-E4B389ED5B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6E2F8EB-03CF-4390-A272-3A6A74BD59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1D4E8ED-E525-4406-984D-F276F796818B}"/>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51D2637E-BEFD-44F8-99EB-CADD8971056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D0C63E0-F656-446D-8CA3-2293B7498303}"/>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184321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D53361-6529-4A61-A8ED-6B8D540B87D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38AB9E6-F476-41D0-A68A-AB518481B0C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DCB2F02-397E-4DFA-B558-0EF1F1DB208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3CCC6D6-9829-48A5-B6A9-CEDAD4DBF2E9}"/>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6" name="Segnaposto piè di pagina 5">
            <a:extLst>
              <a:ext uri="{FF2B5EF4-FFF2-40B4-BE49-F238E27FC236}">
                <a16:creationId xmlns:a16="http://schemas.microsoft.com/office/drawing/2014/main" id="{879F04AB-F0AA-46EC-8ED8-B162FDFCD5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3BB06DF-2EB3-4D5D-B47E-E832395DF4CD}"/>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352015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BC039E-4616-4170-8BD3-74CB6024F86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055C92F-1DAC-44EA-AFED-F35273F331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7C697E7-D0CC-47DA-9066-558DD3F1581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E591690-40AA-4609-91AB-E8C7B7F71A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D63342A-79A3-48A7-A82E-C3B8A3F5B45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46B3829-8FEE-4E54-9198-39C6B8953969}"/>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8" name="Segnaposto piè di pagina 7">
            <a:extLst>
              <a:ext uri="{FF2B5EF4-FFF2-40B4-BE49-F238E27FC236}">
                <a16:creationId xmlns:a16="http://schemas.microsoft.com/office/drawing/2014/main" id="{9FE497E1-4593-4901-8F1A-87FA397E38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61A4D7D-DC78-4E76-839A-F7C81FA01E81}"/>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43071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F44C5-23F8-4C81-BCC4-0B432801654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8CEE890-58DC-4AE0-8EFF-D06C1CAD7F08}"/>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4" name="Segnaposto piè di pagina 3">
            <a:extLst>
              <a:ext uri="{FF2B5EF4-FFF2-40B4-BE49-F238E27FC236}">
                <a16:creationId xmlns:a16="http://schemas.microsoft.com/office/drawing/2014/main" id="{A6A9CB38-4578-40E3-9AE1-75E6CBB82B0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44340B7-1158-42A4-866B-5014665BA83E}"/>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412267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0426913-E8FA-40A5-81C0-556016C306C1}"/>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3" name="Segnaposto piè di pagina 2">
            <a:extLst>
              <a:ext uri="{FF2B5EF4-FFF2-40B4-BE49-F238E27FC236}">
                <a16:creationId xmlns:a16="http://schemas.microsoft.com/office/drawing/2014/main" id="{8132B07E-F763-4BD3-9A53-F62218F092C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912E308-E54F-4236-9A5A-CFFDF974E47B}"/>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416665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9330B9-77F1-4BD8-91CA-59AF242A468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C9B2EA-C2A1-4C87-83ED-B28DAFE05E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41D7943-135F-4A06-8DD7-BAEE9D075F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35AF04A-52DF-4BE9-90FC-994AEF71D5F0}"/>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6" name="Segnaposto piè di pagina 5">
            <a:extLst>
              <a:ext uri="{FF2B5EF4-FFF2-40B4-BE49-F238E27FC236}">
                <a16:creationId xmlns:a16="http://schemas.microsoft.com/office/drawing/2014/main" id="{16B90E8F-0094-4F27-8BD0-D4B0721DA89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1CC0B3E-0CB8-419C-AEE0-05E4D902B5DA}"/>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105697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D94EC7-4510-4CE7-9B6C-8975E99CE66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8C28DC6-3B90-4452-B884-0956C89654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05B6F2B-1DB1-48E0-B75A-3C63EA816A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6EB21C0-5F3E-4DCB-AD5C-5236982FABEE}"/>
              </a:ext>
            </a:extLst>
          </p:cNvPr>
          <p:cNvSpPr>
            <a:spLocks noGrp="1"/>
          </p:cNvSpPr>
          <p:nvPr>
            <p:ph type="dt" sz="half" idx="10"/>
          </p:nvPr>
        </p:nvSpPr>
        <p:spPr/>
        <p:txBody>
          <a:bodyPr/>
          <a:lstStyle/>
          <a:p>
            <a:fld id="{2DFDE819-E534-463A-AB98-7CD4F240633A}" type="datetimeFigureOut">
              <a:rPr lang="it-IT" smtClean="0"/>
              <a:t>23/03/2021</a:t>
            </a:fld>
            <a:endParaRPr lang="it-IT"/>
          </a:p>
        </p:txBody>
      </p:sp>
      <p:sp>
        <p:nvSpPr>
          <p:cNvPr id="6" name="Segnaposto piè di pagina 5">
            <a:extLst>
              <a:ext uri="{FF2B5EF4-FFF2-40B4-BE49-F238E27FC236}">
                <a16:creationId xmlns:a16="http://schemas.microsoft.com/office/drawing/2014/main" id="{23398D10-1485-426F-BAE2-CF99B4D3FD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9256264-381B-493F-873D-964DC5A8860F}"/>
              </a:ext>
            </a:extLst>
          </p:cNvPr>
          <p:cNvSpPr>
            <a:spLocks noGrp="1"/>
          </p:cNvSpPr>
          <p:nvPr>
            <p:ph type="sldNum" sz="quarter" idx="12"/>
          </p:nvPr>
        </p:nvSpPr>
        <p:spPr/>
        <p:txBody>
          <a:bodyPr/>
          <a:lstStyle/>
          <a:p>
            <a:fld id="{0B3324A6-D1C3-42E7-A104-1DDF686136D7}" type="slidenum">
              <a:rPr lang="it-IT" smtClean="0"/>
              <a:t>‹N›</a:t>
            </a:fld>
            <a:endParaRPr lang="it-IT"/>
          </a:p>
        </p:txBody>
      </p:sp>
    </p:spTree>
    <p:extLst>
      <p:ext uri="{BB962C8B-B14F-4D97-AF65-F5344CB8AC3E}">
        <p14:creationId xmlns:p14="http://schemas.microsoft.com/office/powerpoint/2010/main" val="340949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F97AA09-20B4-49EF-8823-D57484B4A5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0E4AD08-6D6A-4814-93C2-827A72310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C6FC255-88C6-4597-92D2-7F1C0AD9CD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DE819-E534-463A-AB98-7CD4F240633A}" type="datetimeFigureOut">
              <a:rPr lang="it-IT" smtClean="0"/>
              <a:t>23/03/2021</a:t>
            </a:fld>
            <a:endParaRPr lang="it-IT"/>
          </a:p>
        </p:txBody>
      </p:sp>
      <p:sp>
        <p:nvSpPr>
          <p:cNvPr id="5" name="Segnaposto piè di pagina 4">
            <a:extLst>
              <a:ext uri="{FF2B5EF4-FFF2-40B4-BE49-F238E27FC236}">
                <a16:creationId xmlns:a16="http://schemas.microsoft.com/office/drawing/2014/main" id="{97864483-C554-4DD3-88A0-75CFDC7D2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8DC8B39-9CB2-447B-A0CD-63954AC361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324A6-D1C3-42E7-A104-1DDF686136D7}" type="slidenum">
              <a:rPr lang="it-IT" smtClean="0"/>
              <a:t>‹N›</a:t>
            </a:fld>
            <a:endParaRPr lang="it-IT"/>
          </a:p>
        </p:txBody>
      </p:sp>
    </p:spTree>
    <p:extLst>
      <p:ext uri="{BB962C8B-B14F-4D97-AF65-F5344CB8AC3E}">
        <p14:creationId xmlns:p14="http://schemas.microsoft.com/office/powerpoint/2010/main" val="1561457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en/lines-rainbow-colors-spectrum-color-520430/"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5000"/>
            <a:lum/>
            <a:extLst>
              <a:ext uri="{837473B0-CC2E-450A-ABE3-18F120FF3D39}">
                <a1611:picAttrSrcUrl xmlns:a1611="http://schemas.microsoft.com/office/drawing/2016/11/main" r:id="rId3"/>
              </a:ext>
            </a:extLst>
          </a:blip>
          <a:srcRect/>
          <a:stretch>
            <a:fillRect t="-13000" b="-13000"/>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5FB4B1-AA97-4048-813C-C81F9671A76C}"/>
              </a:ext>
            </a:extLst>
          </p:cNvPr>
          <p:cNvSpPr>
            <a:spLocks noGrp="1"/>
          </p:cNvSpPr>
          <p:nvPr>
            <p:ph type="title"/>
          </p:nvPr>
        </p:nvSpPr>
        <p:spPr>
          <a:xfrm>
            <a:off x="467139" y="2385391"/>
            <a:ext cx="10515600" cy="2637183"/>
          </a:xfrm>
        </p:spPr>
        <p:txBody>
          <a:bodyPr>
            <a:normAutofit/>
          </a:bodyPr>
          <a:lstStyle/>
          <a:p>
            <a:pPr algn="ctr"/>
            <a:r>
              <a:rPr lang="it-IT" dirty="0">
                <a:solidFill>
                  <a:srgbClr val="FF0000"/>
                </a:solidFill>
              </a:rPr>
              <a:t> </a:t>
            </a:r>
            <a:r>
              <a:rPr lang="it-IT" sz="9600" dirty="0">
                <a:solidFill>
                  <a:srgbClr val="FF0000"/>
                </a:solidFill>
                <a:latin typeface="Arial Black" panose="020B0A04020102020204" pitchFamily="34" charset="0"/>
              </a:rPr>
              <a:t>LA MAFIA </a:t>
            </a:r>
            <a:endParaRPr lang="it-IT" sz="9600" dirty="0">
              <a:solidFill>
                <a:srgbClr val="FF0000"/>
              </a:solidFill>
            </a:endParaRPr>
          </a:p>
        </p:txBody>
      </p:sp>
    </p:spTree>
    <p:extLst>
      <p:ext uri="{BB962C8B-B14F-4D97-AF65-F5344CB8AC3E}">
        <p14:creationId xmlns:p14="http://schemas.microsoft.com/office/powerpoint/2010/main" val="1585088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078A8A-C09B-4F34-A0AA-2A9BE1D49C4F}"/>
              </a:ext>
            </a:extLst>
          </p:cNvPr>
          <p:cNvSpPr>
            <a:spLocks noGrp="1"/>
          </p:cNvSpPr>
          <p:nvPr>
            <p:ph type="title"/>
          </p:nvPr>
        </p:nvSpPr>
        <p:spPr>
          <a:xfrm>
            <a:off x="0" y="158267"/>
            <a:ext cx="8650356" cy="1325563"/>
          </a:xfrm>
        </p:spPr>
        <p:txBody>
          <a:bodyPr/>
          <a:lstStyle/>
          <a:p>
            <a:r>
              <a:rPr lang="it-IT" dirty="0">
                <a:latin typeface="Arial Black" panose="020B0A04020102020204" pitchFamily="34" charset="0"/>
              </a:rPr>
              <a:t> </a:t>
            </a:r>
            <a:r>
              <a:rPr lang="it-IT" dirty="0">
                <a:solidFill>
                  <a:srgbClr val="FFC000"/>
                </a:solidFill>
                <a:latin typeface="Arial Black" panose="020B0A04020102020204" pitchFamily="34" charset="0"/>
              </a:rPr>
              <a:t>L’ORIGINE DELLA MAFIA</a:t>
            </a:r>
          </a:p>
        </p:txBody>
      </p:sp>
      <p:sp>
        <p:nvSpPr>
          <p:cNvPr id="3" name="Segnaposto contenuto 2">
            <a:extLst>
              <a:ext uri="{FF2B5EF4-FFF2-40B4-BE49-F238E27FC236}">
                <a16:creationId xmlns:a16="http://schemas.microsoft.com/office/drawing/2014/main" id="{221505E0-BD33-4FE0-8E58-FED5C45117F2}"/>
              </a:ext>
            </a:extLst>
          </p:cNvPr>
          <p:cNvSpPr>
            <a:spLocks noGrp="1"/>
          </p:cNvSpPr>
          <p:nvPr>
            <p:ph idx="1"/>
          </p:nvPr>
        </p:nvSpPr>
        <p:spPr>
          <a:xfrm>
            <a:off x="0" y="1319627"/>
            <a:ext cx="4727713" cy="4486275"/>
          </a:xfrm>
          <a:noFill/>
        </p:spPr>
        <p:txBody>
          <a:bodyPr>
            <a:normAutofit lnSpcReduction="10000"/>
          </a:bodyPr>
          <a:lstStyle/>
          <a:p>
            <a:r>
              <a:rPr lang="it-IT" dirty="0"/>
              <a:t>La  MAFIA si affermò nel periodo tra il XVI e il XVII secolo. Si sviluppò particolarmente in Sicilia nel XIX secolo, come «mano armata» del potere economico-politico . Nel 1860 Giuseppe Garibaldi , con le sue camicie rosse , invase la Sicilia per annetterla al Regno d’ Italia, sconfiggendo l’ esercito borbonico. </a:t>
            </a:r>
          </a:p>
        </p:txBody>
      </p:sp>
      <p:pic>
        <p:nvPicPr>
          <p:cNvPr id="5" name="Immagine 4">
            <a:extLst>
              <a:ext uri="{FF2B5EF4-FFF2-40B4-BE49-F238E27FC236}">
                <a16:creationId xmlns:a16="http://schemas.microsoft.com/office/drawing/2014/main" id="{23B4FBA5-180E-42D4-847D-1511021148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3061" y="1483829"/>
            <a:ext cx="7010399" cy="4322073"/>
          </a:xfrm>
          <a:prstGeom prst="rect">
            <a:avLst/>
          </a:prstGeom>
        </p:spPr>
      </p:pic>
    </p:spTree>
    <p:extLst>
      <p:ext uri="{BB962C8B-B14F-4D97-AF65-F5344CB8AC3E}">
        <p14:creationId xmlns:p14="http://schemas.microsoft.com/office/powerpoint/2010/main" val="232532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1617F5-572B-4676-A65A-C35795897FFC}"/>
              </a:ext>
            </a:extLst>
          </p:cNvPr>
          <p:cNvSpPr>
            <a:spLocks noGrp="1"/>
          </p:cNvSpPr>
          <p:nvPr>
            <p:ph type="title"/>
          </p:nvPr>
        </p:nvSpPr>
        <p:spPr>
          <a:xfrm>
            <a:off x="0" y="0"/>
            <a:ext cx="10515600" cy="1325563"/>
          </a:xfrm>
        </p:spPr>
        <p:txBody>
          <a:bodyPr/>
          <a:lstStyle/>
          <a:p>
            <a:r>
              <a:rPr lang="it-IT" dirty="0">
                <a:solidFill>
                  <a:srgbClr val="0070C0"/>
                </a:solidFill>
                <a:latin typeface="Arial Black" panose="020B0A04020102020204" pitchFamily="34" charset="0"/>
              </a:rPr>
              <a:t>GIOVANNI FALCONE </a:t>
            </a:r>
          </a:p>
        </p:txBody>
      </p:sp>
      <p:sp>
        <p:nvSpPr>
          <p:cNvPr id="3" name="Segnaposto contenuto 2">
            <a:extLst>
              <a:ext uri="{FF2B5EF4-FFF2-40B4-BE49-F238E27FC236}">
                <a16:creationId xmlns:a16="http://schemas.microsoft.com/office/drawing/2014/main" id="{976D8306-523C-4D1A-A856-DD86944CA2CB}"/>
              </a:ext>
            </a:extLst>
          </p:cNvPr>
          <p:cNvSpPr>
            <a:spLocks noGrp="1"/>
          </p:cNvSpPr>
          <p:nvPr>
            <p:ph idx="1"/>
          </p:nvPr>
        </p:nvSpPr>
        <p:spPr>
          <a:xfrm>
            <a:off x="268357" y="1305684"/>
            <a:ext cx="5257801" cy="5419794"/>
          </a:xfrm>
        </p:spPr>
        <p:txBody>
          <a:bodyPr>
            <a:noAutofit/>
          </a:bodyPr>
          <a:lstStyle/>
          <a:p>
            <a:r>
              <a:rPr lang="it-IT" sz="1800" dirty="0"/>
              <a:t>È nato il 20 maggio 1939. Dopo aver frequentato il liceo classico, nel 1961 si laurea in giurisprudenza a Palermo. Nel 1964 diventa procuratore a Trapani. Nel 1978 si trasferisce a Palermo e insieme a Paolo Borsellino lavorano su 500 processi. Con la morte di Chinnici nel 1983 Caponnetto costituisce il pool antimafia, che includeva: Falcone, Borsellino , Di Lello e Guarnotta. Nel 1984 si ha una svolta  nelle indagini contro Cosa Nostra. Il 21 giugno 1989 ci fu un fallito attentato alla villa di vacanza di Falcone, all’Addaura. In quegli anni ci fu anche un’altra vicenda: furono inviate una serie di lettere anonime che diffamavano il giudice e i suoi colleghi , e si pensò che il mittente fosse interno alla magistratura . Nel 1991 ci fu un intenso lavoro da parte del giudice, ma il 23 maggio 1992 a Capaci , 500 chili di tritolo fanno saltare in aria l’auto su cui viaggia il giudice  Giovanni Falcone , sua moglie e i suoi tre uomini della scorta.</a:t>
            </a:r>
          </a:p>
        </p:txBody>
      </p:sp>
      <p:pic>
        <p:nvPicPr>
          <p:cNvPr id="5" name="Immagine 4">
            <a:extLst>
              <a:ext uri="{FF2B5EF4-FFF2-40B4-BE49-F238E27FC236}">
                <a16:creationId xmlns:a16="http://schemas.microsoft.com/office/drawing/2014/main" id="{2BDD98E5-C3D5-423E-9AC5-AF1D51B394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5843" y="1106900"/>
            <a:ext cx="4819879" cy="5419795"/>
          </a:xfrm>
          <a:prstGeom prst="rect">
            <a:avLst/>
          </a:prstGeom>
        </p:spPr>
      </p:pic>
    </p:spTree>
    <p:extLst>
      <p:ext uri="{BB962C8B-B14F-4D97-AF65-F5344CB8AC3E}">
        <p14:creationId xmlns:p14="http://schemas.microsoft.com/office/powerpoint/2010/main" val="1149877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B27CF2-AD29-4A00-8851-BA9E0A4BC3A5}"/>
              </a:ext>
            </a:extLst>
          </p:cNvPr>
          <p:cNvSpPr>
            <a:spLocks noGrp="1"/>
          </p:cNvSpPr>
          <p:nvPr>
            <p:ph type="title"/>
          </p:nvPr>
        </p:nvSpPr>
        <p:spPr>
          <a:xfrm>
            <a:off x="109331" y="153090"/>
            <a:ext cx="10515600" cy="1325563"/>
          </a:xfrm>
        </p:spPr>
        <p:txBody>
          <a:bodyPr/>
          <a:lstStyle/>
          <a:p>
            <a:r>
              <a:rPr lang="it-IT" dirty="0">
                <a:solidFill>
                  <a:srgbClr val="00B050"/>
                </a:solidFill>
                <a:latin typeface="Arial Black" panose="020B0A04020102020204" pitchFamily="34" charset="0"/>
              </a:rPr>
              <a:t>PAOLO BORSELLIO </a:t>
            </a:r>
          </a:p>
        </p:txBody>
      </p:sp>
      <p:sp>
        <p:nvSpPr>
          <p:cNvPr id="3" name="Segnaposto contenuto 2">
            <a:extLst>
              <a:ext uri="{FF2B5EF4-FFF2-40B4-BE49-F238E27FC236}">
                <a16:creationId xmlns:a16="http://schemas.microsoft.com/office/drawing/2014/main" id="{225DF415-1826-447E-9194-CB73E06D08F3}"/>
              </a:ext>
            </a:extLst>
          </p:cNvPr>
          <p:cNvSpPr>
            <a:spLocks noGrp="1"/>
          </p:cNvSpPr>
          <p:nvPr>
            <p:ph idx="1"/>
          </p:nvPr>
        </p:nvSpPr>
        <p:spPr>
          <a:xfrm>
            <a:off x="109331" y="1717193"/>
            <a:ext cx="5512904" cy="4351338"/>
          </a:xfrm>
        </p:spPr>
        <p:txBody>
          <a:bodyPr>
            <a:normAutofit fontScale="92500" lnSpcReduction="20000"/>
          </a:bodyPr>
          <a:lstStyle/>
          <a:p>
            <a:r>
              <a:rPr lang="it-IT" dirty="0"/>
              <a:t>È nato il 19 gennaio 1940. Dopo aver frequentato il liceo classico si laurea in giurisprudenza, diventa magistrato. Viene trasferito alla pretura di Monreale, però poi nel 1975 Borsellino viene trasferito al tribunale di Palermo. Nel 1980 per la famiglia Borsellino arriva la prima scorta. Borsellino e Falcone dicevano che è nei giovani la forza su cui contare per cambiare la mentalità della gente. Borsellino promuove e partecipa a dibattiti nelle scuole. Il 19 luglio 1992 Paolo Borsellino è i cinque uomini della sua scorta perdono la vita. </a:t>
            </a:r>
          </a:p>
        </p:txBody>
      </p:sp>
      <p:pic>
        <p:nvPicPr>
          <p:cNvPr id="5" name="Immagine 4">
            <a:extLst>
              <a:ext uri="{FF2B5EF4-FFF2-40B4-BE49-F238E27FC236}">
                <a16:creationId xmlns:a16="http://schemas.microsoft.com/office/drawing/2014/main" id="{F929E713-F7B4-4BE6-9DFC-64DA4437C2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6975" y="1298712"/>
            <a:ext cx="5986669" cy="4982817"/>
          </a:xfrm>
          <a:prstGeom prst="rect">
            <a:avLst/>
          </a:prstGeom>
        </p:spPr>
      </p:pic>
    </p:spTree>
    <p:extLst>
      <p:ext uri="{BB962C8B-B14F-4D97-AF65-F5344CB8AC3E}">
        <p14:creationId xmlns:p14="http://schemas.microsoft.com/office/powerpoint/2010/main" val="1387090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FE19A5-4733-4DD1-8429-AEDAABA6F72A}"/>
              </a:ext>
            </a:extLst>
          </p:cNvPr>
          <p:cNvSpPr>
            <a:spLocks noGrp="1"/>
          </p:cNvSpPr>
          <p:nvPr>
            <p:ph type="title"/>
          </p:nvPr>
        </p:nvSpPr>
        <p:spPr>
          <a:xfrm>
            <a:off x="387626" y="298864"/>
            <a:ext cx="10515600" cy="1325563"/>
          </a:xfrm>
        </p:spPr>
        <p:txBody>
          <a:bodyPr/>
          <a:lstStyle/>
          <a:p>
            <a:r>
              <a:rPr lang="it-IT" dirty="0">
                <a:solidFill>
                  <a:srgbClr val="C00000"/>
                </a:solidFill>
                <a:latin typeface="Arial Black" panose="020B0A04020102020204" pitchFamily="34" charset="0"/>
              </a:rPr>
              <a:t>FRASI FALCONE E BORSELLINO </a:t>
            </a:r>
          </a:p>
        </p:txBody>
      </p:sp>
      <p:sp>
        <p:nvSpPr>
          <p:cNvPr id="3" name="Segnaposto contenuto 2">
            <a:extLst>
              <a:ext uri="{FF2B5EF4-FFF2-40B4-BE49-F238E27FC236}">
                <a16:creationId xmlns:a16="http://schemas.microsoft.com/office/drawing/2014/main" id="{27FBCA7C-0936-4D3C-8BCE-9DFB82A70446}"/>
              </a:ext>
            </a:extLst>
          </p:cNvPr>
          <p:cNvSpPr>
            <a:spLocks noGrp="1"/>
          </p:cNvSpPr>
          <p:nvPr>
            <p:ph idx="1"/>
          </p:nvPr>
        </p:nvSpPr>
        <p:spPr>
          <a:xfrm>
            <a:off x="228601" y="1624427"/>
            <a:ext cx="5867400" cy="4351338"/>
          </a:xfrm>
        </p:spPr>
        <p:txBody>
          <a:bodyPr/>
          <a:lstStyle/>
          <a:p>
            <a:r>
              <a:rPr lang="it-IT" dirty="0"/>
              <a:t>Falcone disse: « Chi tace e chi piega la testa muore ogni volta che lo fa, chi parla e chi cammina a testa alta muore una volta sola»</a:t>
            </a:r>
          </a:p>
          <a:p>
            <a:r>
              <a:rPr lang="it-IT" dirty="0"/>
              <a:t> Borsellino disse: « Politica e Mafia sono due poteri che vivono sul          controllo dello stesso territorio: o si fanno la guerra o si mettono d’ accordo»</a:t>
            </a:r>
          </a:p>
        </p:txBody>
      </p:sp>
      <p:pic>
        <p:nvPicPr>
          <p:cNvPr id="5" name="Immagine 4">
            <a:extLst>
              <a:ext uri="{FF2B5EF4-FFF2-40B4-BE49-F238E27FC236}">
                <a16:creationId xmlns:a16="http://schemas.microsoft.com/office/drawing/2014/main" id="{EF5776EB-016D-425E-97D1-7C32C94C8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531662"/>
            <a:ext cx="5708375" cy="4351338"/>
          </a:xfrm>
          <a:prstGeom prst="rect">
            <a:avLst/>
          </a:prstGeom>
        </p:spPr>
      </p:pic>
    </p:spTree>
    <p:extLst>
      <p:ext uri="{BB962C8B-B14F-4D97-AF65-F5344CB8AC3E}">
        <p14:creationId xmlns:p14="http://schemas.microsoft.com/office/powerpoint/2010/main" val="332648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31FCA-DCCB-4D14-A37A-398A708AD26D}"/>
              </a:ext>
            </a:extLst>
          </p:cNvPr>
          <p:cNvSpPr>
            <a:spLocks noGrp="1"/>
          </p:cNvSpPr>
          <p:nvPr>
            <p:ph type="title"/>
          </p:nvPr>
        </p:nvSpPr>
        <p:spPr>
          <a:xfrm>
            <a:off x="162339" y="153192"/>
            <a:ext cx="10515600" cy="1325563"/>
          </a:xfrm>
        </p:spPr>
        <p:txBody>
          <a:bodyPr/>
          <a:lstStyle/>
          <a:p>
            <a:r>
              <a:rPr lang="it-IT" dirty="0">
                <a:latin typeface="Arial Black" panose="020B0A04020102020204" pitchFamily="34" charset="0"/>
              </a:rPr>
              <a:t>LA ‘NDRANGHETA</a:t>
            </a:r>
          </a:p>
        </p:txBody>
      </p:sp>
      <p:sp>
        <p:nvSpPr>
          <p:cNvPr id="3" name="Segnaposto contenuto 2">
            <a:extLst>
              <a:ext uri="{FF2B5EF4-FFF2-40B4-BE49-F238E27FC236}">
                <a16:creationId xmlns:a16="http://schemas.microsoft.com/office/drawing/2014/main" id="{D56F7900-DEDC-4170-80DD-DAE05E75602A}"/>
              </a:ext>
            </a:extLst>
          </p:cNvPr>
          <p:cNvSpPr>
            <a:spLocks noGrp="1"/>
          </p:cNvSpPr>
          <p:nvPr>
            <p:ph idx="1"/>
          </p:nvPr>
        </p:nvSpPr>
        <p:spPr>
          <a:xfrm>
            <a:off x="5701747" y="1690688"/>
            <a:ext cx="6264966" cy="4351338"/>
          </a:xfrm>
        </p:spPr>
        <p:txBody>
          <a:bodyPr>
            <a:normAutofit fontScale="92500" lnSpcReduction="10000"/>
          </a:bodyPr>
          <a:lstStyle/>
          <a:p>
            <a:r>
              <a:rPr lang="it-IT" dirty="0"/>
              <a:t>Si chiama così l’organizzazione criminale nata in Calabria e in diverse parti d’Europa per questa sua ramificazione, la ‘ndrangheta viene ritenuta una delle organizzazioni criminali più potenti al mondo.  Tra le mafie storiche italiane, la ‘ndrangheta è quella che fa maggiore ricorso a riti e liturgie tradizionali. È strutturata a partire dalla famiglia, chiamata anche cosca o ‘</a:t>
            </a:r>
            <a:r>
              <a:rPr lang="it-IT" dirty="0" err="1"/>
              <a:t>ndrina</a:t>
            </a:r>
            <a:r>
              <a:rPr lang="it-IT" dirty="0"/>
              <a:t>. Più famiglie vicine in uno stesso territorio formano una «società» o una «locale» di ‘ndrangheta. </a:t>
            </a:r>
          </a:p>
        </p:txBody>
      </p:sp>
      <p:pic>
        <p:nvPicPr>
          <p:cNvPr id="5" name="Immagine 4">
            <a:extLst>
              <a:ext uri="{FF2B5EF4-FFF2-40B4-BE49-F238E27FC236}">
                <a16:creationId xmlns:a16="http://schemas.microsoft.com/office/drawing/2014/main" id="{E630E655-6A16-45A9-A76E-89183C9995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052" y="1690688"/>
            <a:ext cx="4863548" cy="4351338"/>
          </a:xfrm>
          <a:prstGeom prst="rect">
            <a:avLst/>
          </a:prstGeom>
        </p:spPr>
      </p:pic>
    </p:spTree>
    <p:extLst>
      <p:ext uri="{BB962C8B-B14F-4D97-AF65-F5344CB8AC3E}">
        <p14:creationId xmlns:p14="http://schemas.microsoft.com/office/powerpoint/2010/main" val="1380531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9631AD-527F-4C63-9019-7485C2BA5DF7}"/>
              </a:ext>
            </a:extLst>
          </p:cNvPr>
          <p:cNvSpPr>
            <a:spLocks noGrp="1"/>
          </p:cNvSpPr>
          <p:nvPr>
            <p:ph type="ctrTitle"/>
          </p:nvPr>
        </p:nvSpPr>
        <p:spPr>
          <a:xfrm>
            <a:off x="1524000" y="1782762"/>
            <a:ext cx="9144000" cy="1980855"/>
          </a:xfrm>
        </p:spPr>
        <p:txBody>
          <a:bodyPr>
            <a:normAutofit/>
          </a:bodyPr>
          <a:lstStyle/>
          <a:p>
            <a:r>
              <a:rPr lang="it-IT" sz="4400" dirty="0">
                <a:solidFill>
                  <a:srgbClr val="7030A0"/>
                </a:solidFill>
                <a:latin typeface="Arial Black" panose="020B0A04020102020204" pitchFamily="34" charset="0"/>
              </a:rPr>
              <a:t>CLASSE 2B MARIA GIOVANNA, ROSA E LAURA.</a:t>
            </a:r>
          </a:p>
        </p:txBody>
      </p:sp>
    </p:spTree>
    <p:extLst>
      <p:ext uri="{BB962C8B-B14F-4D97-AF65-F5344CB8AC3E}">
        <p14:creationId xmlns:p14="http://schemas.microsoft.com/office/powerpoint/2010/main" val="29760143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518</Words>
  <Application>Microsoft Office PowerPoint</Application>
  <PresentationFormat>Widescreen</PresentationFormat>
  <Paragraphs>13</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Arial Black</vt:lpstr>
      <vt:lpstr>Calibri</vt:lpstr>
      <vt:lpstr>Calibri Light</vt:lpstr>
      <vt:lpstr>Tema di Office</vt:lpstr>
      <vt:lpstr> LA MAFIA </vt:lpstr>
      <vt:lpstr> L’ORIGINE DELLA MAFIA</vt:lpstr>
      <vt:lpstr>GIOVANNI FALCONE </vt:lpstr>
      <vt:lpstr>PAOLO BORSELLIO </vt:lpstr>
      <vt:lpstr>FRASI FALCONE E BORSELLINO </vt:lpstr>
      <vt:lpstr>LA ‘NDRANGHETA</vt:lpstr>
      <vt:lpstr>CLASSE 2B MARIA GIOVANNA, ROSA E LAURA.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MAFIA</dc:title>
  <dc:creator>Tiziana</dc:creator>
  <cp:lastModifiedBy>Rosa Iaria</cp:lastModifiedBy>
  <cp:revision>12</cp:revision>
  <dcterms:created xsi:type="dcterms:W3CDTF">2021-03-20T16:12:40Z</dcterms:created>
  <dcterms:modified xsi:type="dcterms:W3CDTF">2021-03-23T10:42:21Z</dcterms:modified>
</cp:coreProperties>
</file>