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 id="274" r:id="rId18"/>
    <p:sldId id="275" r:id="rId19"/>
    <p:sldId id="271" r:id="rId20"/>
    <p:sldId id="272"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lla" initials="R" lastIdx="1" clrIdx="0">
    <p:extLst>
      <p:ext uri="{19B8F6BF-5375-455C-9EA6-DF929625EA0E}">
        <p15:presenceInfo xmlns:p15="http://schemas.microsoft.com/office/powerpoint/2012/main" userId="Rosel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22" autoAdjust="0"/>
  </p:normalViewPr>
  <p:slideViewPr>
    <p:cSldViewPr snapToGrid="0">
      <p:cViewPr varScale="1">
        <p:scale>
          <a:sx n="64" d="100"/>
          <a:sy n="64" d="100"/>
        </p:scale>
        <p:origin x="97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6T19:17:44.621" idx="1">
    <p:pos x="2757" y="274"/>
    <p:text/>
    <p:extLst>
      <p:ext uri="{C676402C-5697-4E1C-873F-D02D1690AC5C}">
        <p15:threadingInfo xmlns:p15="http://schemas.microsoft.com/office/powerpoint/2012/main" timeZoneBias="-6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7T11:41:38.746"/>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7T11:44:24.87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17:50:46.295"/>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1/27/2021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183640268"/>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956810136"/>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069112157"/>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05503842"/>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5459378"/>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436512"/>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2489036"/>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9124876"/>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2214530192"/>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810233"/>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1/27/2021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306131"/>
      </p:ext>
    </p:extLst>
  </p:cSld>
  <p:clrMapOvr>
    <a:masterClrMapping/>
  </p:clrMapOvr>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1/27/2021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39450462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mc:AlternateContent xmlns:mc="http://schemas.openxmlformats.org/markup-compatibility/2006" xmlns:p14="http://schemas.microsoft.com/office/powerpoint/2010/main">
    <mc:Choice Requires="p14">
      <p:transition p14:dur="10" advClick="0" advTm="9000">
        <p14:conveyor dir="l"/>
      </p:transition>
    </mc:Choice>
    <mc:Fallback xmlns="">
      <p:transition advClick="0" advTm="9000">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626B960-A45C-4396-BC3A-D0862EC81438}"/>
              </a:ext>
            </a:extLst>
          </p:cNvPr>
          <p:cNvSpPr>
            <a:spLocks noGrp="1"/>
          </p:cNvSpPr>
          <p:nvPr>
            <p:ph type="ctrTitle"/>
          </p:nvPr>
        </p:nvSpPr>
        <p:spPr>
          <a:xfrm>
            <a:off x="838200" y="1122362"/>
            <a:ext cx="6281928" cy="4135437"/>
          </a:xfrm>
        </p:spPr>
        <p:txBody>
          <a:bodyPr>
            <a:normAutofit/>
          </a:bodyPr>
          <a:lstStyle/>
          <a:p>
            <a:r>
              <a:rPr lang="it-IT" sz="8800" dirty="0"/>
              <a:t>Giornata della Memoria</a:t>
            </a:r>
          </a:p>
        </p:txBody>
      </p:sp>
      <p:sp>
        <p:nvSpPr>
          <p:cNvPr id="17"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ln w="57150">
            <a:solidFill>
              <a:schemeClr val="accent1"/>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4C7141A3-E5FF-4DB8-B825-F50089A37D7A}"/>
              </a:ext>
            </a:extLst>
          </p:cNvPr>
          <p:cNvSpPr>
            <a:spLocks noGrp="1"/>
          </p:cNvSpPr>
          <p:nvPr>
            <p:ph type="subTitle" idx="1"/>
          </p:nvPr>
        </p:nvSpPr>
        <p:spPr>
          <a:xfrm>
            <a:off x="7928114" y="1232452"/>
            <a:ext cx="3200400" cy="3850919"/>
          </a:xfrm>
        </p:spPr>
        <p:txBody>
          <a:bodyPr anchor="b">
            <a:normAutofit/>
          </a:bodyPr>
          <a:lstStyle/>
          <a:p>
            <a:r>
              <a:rPr lang="it-IT" sz="3200" b="1" dirty="0">
                <a:latin typeface="Arial Black" panose="020B0A04020102020204" pitchFamily="34" charset="0"/>
              </a:rPr>
              <a:t>Per non Dimenticare</a:t>
            </a:r>
          </a:p>
        </p:txBody>
      </p:sp>
      <p:sp>
        <p:nvSpPr>
          <p:cNvPr id="19" name="Rectangle 6">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27432"/>
          </a:xfrm>
          <a:custGeom>
            <a:avLst/>
            <a:gdLst>
              <a:gd name="connsiteX0" fmla="*/ 0 w 6281928"/>
              <a:gd name="connsiteY0" fmla="*/ 0 h 27432"/>
              <a:gd name="connsiteX1" fmla="*/ 572353 w 6281928"/>
              <a:gd name="connsiteY1" fmla="*/ 0 h 27432"/>
              <a:gd name="connsiteX2" fmla="*/ 1207526 w 6281928"/>
              <a:gd name="connsiteY2" fmla="*/ 0 h 27432"/>
              <a:gd name="connsiteX3" fmla="*/ 1779880 w 6281928"/>
              <a:gd name="connsiteY3" fmla="*/ 0 h 27432"/>
              <a:gd name="connsiteX4" fmla="*/ 2540691 w 6281928"/>
              <a:gd name="connsiteY4" fmla="*/ 0 h 27432"/>
              <a:gd name="connsiteX5" fmla="*/ 3238683 w 6281928"/>
              <a:gd name="connsiteY5" fmla="*/ 0 h 27432"/>
              <a:gd name="connsiteX6" fmla="*/ 3936675 w 6281928"/>
              <a:gd name="connsiteY6" fmla="*/ 0 h 27432"/>
              <a:gd name="connsiteX7" fmla="*/ 4760305 w 6281928"/>
              <a:gd name="connsiteY7" fmla="*/ 0 h 27432"/>
              <a:gd name="connsiteX8" fmla="*/ 5521117 w 6281928"/>
              <a:gd name="connsiteY8" fmla="*/ 0 h 27432"/>
              <a:gd name="connsiteX9" fmla="*/ 6281928 w 6281928"/>
              <a:gd name="connsiteY9" fmla="*/ 0 h 27432"/>
              <a:gd name="connsiteX10" fmla="*/ 6281928 w 6281928"/>
              <a:gd name="connsiteY10" fmla="*/ 27432 h 27432"/>
              <a:gd name="connsiteX11" fmla="*/ 5772394 w 6281928"/>
              <a:gd name="connsiteY11" fmla="*/ 27432 h 27432"/>
              <a:gd name="connsiteX12" fmla="*/ 5200040 w 6281928"/>
              <a:gd name="connsiteY12" fmla="*/ 27432 h 27432"/>
              <a:gd name="connsiteX13" fmla="*/ 4439229 w 6281928"/>
              <a:gd name="connsiteY13" fmla="*/ 27432 h 27432"/>
              <a:gd name="connsiteX14" fmla="*/ 3615599 w 6281928"/>
              <a:gd name="connsiteY14" fmla="*/ 27432 h 27432"/>
              <a:gd name="connsiteX15" fmla="*/ 2980426 w 6281928"/>
              <a:gd name="connsiteY15" fmla="*/ 27432 h 27432"/>
              <a:gd name="connsiteX16" fmla="*/ 2156795 w 6281928"/>
              <a:gd name="connsiteY16" fmla="*/ 27432 h 27432"/>
              <a:gd name="connsiteX17" fmla="*/ 1584442 w 6281928"/>
              <a:gd name="connsiteY17" fmla="*/ 27432 h 27432"/>
              <a:gd name="connsiteX18" fmla="*/ 1074908 w 6281928"/>
              <a:gd name="connsiteY18" fmla="*/ 27432 h 27432"/>
              <a:gd name="connsiteX19" fmla="*/ 0 w 6281928"/>
              <a:gd name="connsiteY19" fmla="*/ 27432 h 27432"/>
              <a:gd name="connsiteX20" fmla="*/ 0 w 6281928"/>
              <a:gd name="connsiteY2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27432"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764" y="13055"/>
                  <a:pt x="6281755" y="18641"/>
                  <a:pt x="6281928" y="27432"/>
                </a:cubicBezTo>
                <a:cubicBezTo>
                  <a:pt x="6078981" y="17572"/>
                  <a:pt x="5961061" y="11434"/>
                  <a:pt x="5772394" y="27432"/>
                </a:cubicBezTo>
                <a:cubicBezTo>
                  <a:pt x="5583727" y="43430"/>
                  <a:pt x="5329968" y="33352"/>
                  <a:pt x="5200040" y="27432"/>
                </a:cubicBezTo>
                <a:cubicBezTo>
                  <a:pt x="5070112" y="21512"/>
                  <a:pt x="4793288" y="30214"/>
                  <a:pt x="4439229" y="27432"/>
                </a:cubicBezTo>
                <a:cubicBezTo>
                  <a:pt x="4085170" y="24650"/>
                  <a:pt x="3813765" y="-7322"/>
                  <a:pt x="3615599" y="27432"/>
                </a:cubicBezTo>
                <a:cubicBezTo>
                  <a:pt x="3417433" y="62186"/>
                  <a:pt x="3133643" y="29871"/>
                  <a:pt x="2980426" y="27432"/>
                </a:cubicBezTo>
                <a:cubicBezTo>
                  <a:pt x="2827209" y="24993"/>
                  <a:pt x="2380685" y="60994"/>
                  <a:pt x="2156795" y="27432"/>
                </a:cubicBezTo>
                <a:cubicBezTo>
                  <a:pt x="1932905" y="-6130"/>
                  <a:pt x="1716744" y="7746"/>
                  <a:pt x="1584442" y="27432"/>
                </a:cubicBezTo>
                <a:cubicBezTo>
                  <a:pt x="1452140" y="47118"/>
                  <a:pt x="1280887" y="21894"/>
                  <a:pt x="1074908" y="27432"/>
                </a:cubicBezTo>
                <a:cubicBezTo>
                  <a:pt x="868929" y="32970"/>
                  <a:pt x="318124" y="-8734"/>
                  <a:pt x="0" y="27432"/>
                </a:cubicBezTo>
                <a:cubicBezTo>
                  <a:pt x="988" y="17221"/>
                  <a:pt x="-970" y="7538"/>
                  <a:pt x="0" y="0"/>
                </a:cubicBezTo>
                <a:close/>
              </a:path>
              <a:path w="6281928" h="27432"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725" y="11634"/>
                  <a:pt x="6283131" y="16994"/>
                  <a:pt x="6281928" y="27432"/>
                </a:cubicBezTo>
                <a:cubicBezTo>
                  <a:pt x="6036108" y="24483"/>
                  <a:pt x="5743611" y="19559"/>
                  <a:pt x="5583936" y="27432"/>
                </a:cubicBezTo>
                <a:cubicBezTo>
                  <a:pt x="5424261" y="35305"/>
                  <a:pt x="5250533" y="8965"/>
                  <a:pt x="4948763" y="27432"/>
                </a:cubicBezTo>
                <a:cubicBezTo>
                  <a:pt x="4646993" y="45899"/>
                  <a:pt x="4354673" y="16709"/>
                  <a:pt x="4125133" y="27432"/>
                </a:cubicBezTo>
                <a:cubicBezTo>
                  <a:pt x="3895593" y="38156"/>
                  <a:pt x="3570246" y="38353"/>
                  <a:pt x="3301502" y="27432"/>
                </a:cubicBezTo>
                <a:cubicBezTo>
                  <a:pt x="3032758" y="16511"/>
                  <a:pt x="2955340" y="21049"/>
                  <a:pt x="2729149" y="27432"/>
                </a:cubicBezTo>
                <a:cubicBezTo>
                  <a:pt x="2502958" y="33815"/>
                  <a:pt x="2269423" y="12286"/>
                  <a:pt x="2031157" y="27432"/>
                </a:cubicBezTo>
                <a:cubicBezTo>
                  <a:pt x="1792891" y="42578"/>
                  <a:pt x="1484731" y="31266"/>
                  <a:pt x="1207526" y="27432"/>
                </a:cubicBezTo>
                <a:cubicBezTo>
                  <a:pt x="930321" y="23598"/>
                  <a:pt x="560231" y="-24258"/>
                  <a:pt x="0" y="27432"/>
                </a:cubicBezTo>
                <a:cubicBezTo>
                  <a:pt x="894" y="14250"/>
                  <a:pt x="667" y="11053"/>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a-vita-bella-colonna-sonora-original-soundtrack-brano">
            <a:hlinkClick r:id="" action="ppaction://media"/>
            <a:extLst>
              <a:ext uri="{FF2B5EF4-FFF2-40B4-BE49-F238E27FC236}">
                <a16:creationId xmlns:a16="http://schemas.microsoft.com/office/drawing/2014/main" id="{22FC1C53-477E-47D7-AB1A-906B578D73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786" y="0"/>
            <a:ext cx="609600" cy="609600"/>
          </a:xfrm>
          <a:prstGeom prst="rect">
            <a:avLst/>
          </a:prstGeom>
        </p:spPr>
      </p:pic>
    </p:spTree>
    <p:extLst>
      <p:ext uri="{BB962C8B-B14F-4D97-AF65-F5344CB8AC3E}">
        <p14:creationId xmlns:p14="http://schemas.microsoft.com/office/powerpoint/2010/main" val="689898827"/>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50E5459-5055-4302-BB5B-15E1808977EE}"/>
              </a:ext>
            </a:extLst>
          </p:cNvPr>
          <p:cNvSpPr>
            <a:spLocks noGrp="1"/>
          </p:cNvSpPr>
          <p:nvPr>
            <p:ph type="title"/>
          </p:nvPr>
        </p:nvSpPr>
        <p:spPr>
          <a:xfrm>
            <a:off x="630936" y="4562856"/>
            <a:ext cx="3419856" cy="1600200"/>
          </a:xfrm>
        </p:spPr>
        <p:txBody>
          <a:bodyPr anchor="ctr">
            <a:normAutofit/>
          </a:bodyPr>
          <a:lstStyle/>
          <a:p>
            <a:pPr>
              <a:lnSpc>
                <a:spcPct val="90000"/>
              </a:lnSpc>
            </a:pPr>
            <a:r>
              <a:rPr lang="it-IT" sz="2600"/>
              <a:t>Uccisione di donne e bambini a Mizoch in Ucraina</a:t>
            </a:r>
          </a:p>
        </p:txBody>
      </p:sp>
      <p:pic>
        <p:nvPicPr>
          <p:cNvPr id="4" name="Segnaposto contenuto 3" descr="Immagine che contiene esterni, erba, roccia, roccioso&#10;&#10;Descrizione generata automaticamente">
            <a:extLst>
              <a:ext uri="{FF2B5EF4-FFF2-40B4-BE49-F238E27FC236}">
                <a16:creationId xmlns:a16="http://schemas.microsoft.com/office/drawing/2014/main" id="{CF7BFDCD-1251-4D06-A6EA-ED593F2739F9}"/>
              </a:ext>
            </a:extLst>
          </p:cNvPr>
          <p:cNvPicPr>
            <a:picLocks noChangeAspect="1"/>
          </p:cNvPicPr>
          <p:nvPr/>
        </p:nvPicPr>
        <p:blipFill rotWithShape="1">
          <a:blip r:embed="rId2"/>
          <a:srcRect r="8928" b="-1"/>
          <a:stretch/>
        </p:blipFill>
        <p:spPr>
          <a:xfrm>
            <a:off x="6" y="1"/>
            <a:ext cx="6005375" cy="419628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5" name="Immagine 4" descr="Immagine che contiene esterni, erba, fotografia, persona&#10;&#10;Descrizione generata automaticamente">
            <a:extLst>
              <a:ext uri="{FF2B5EF4-FFF2-40B4-BE49-F238E27FC236}">
                <a16:creationId xmlns:a16="http://schemas.microsoft.com/office/drawing/2014/main" id="{28899A2A-0570-48DF-AB4D-16EB47503592}"/>
              </a:ext>
            </a:extLst>
          </p:cNvPr>
          <p:cNvPicPr>
            <a:picLocks noChangeAspect="1"/>
          </p:cNvPicPr>
          <p:nvPr/>
        </p:nvPicPr>
        <p:blipFill rotWithShape="1">
          <a:blip r:embed="rId3"/>
          <a:srcRect l="1813" r="8208" b="-1"/>
          <a:stretch/>
        </p:blipFill>
        <p:spPr>
          <a:xfrm>
            <a:off x="6185045" y="-1"/>
            <a:ext cx="6006950" cy="418767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30"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4562856"/>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0737095-B25E-402C-929C-B352387D4AD9}"/>
              </a:ext>
            </a:extLst>
          </p:cNvPr>
          <p:cNvSpPr>
            <a:spLocks noGrp="1"/>
          </p:cNvSpPr>
          <p:nvPr>
            <p:ph idx="1"/>
          </p:nvPr>
        </p:nvSpPr>
        <p:spPr>
          <a:xfrm>
            <a:off x="4654294" y="4562856"/>
            <a:ext cx="6903721" cy="1600200"/>
          </a:xfrm>
        </p:spPr>
        <p:txBody>
          <a:bodyPr anchor="ctr">
            <a:normAutofit/>
          </a:bodyPr>
          <a:lstStyle/>
          <a:p>
            <a:r>
              <a:rPr lang="it-IT" sz="2000">
                <a:latin typeface="+mj-lt"/>
                <a:ea typeface="+mj-ea"/>
                <a:cs typeface="+mj-cs"/>
              </a:rPr>
              <a:t>A Zboriv in Ucraina, un ragazzino viene fatto sostare e fotografato davanti ai corpi dei propri familiari prima di essere egli stesso ucciso</a:t>
            </a:r>
            <a:endParaRPr lang="en-US" sz="2000">
              <a:latin typeface="+mj-lt"/>
              <a:ea typeface="+mj-ea"/>
              <a:cs typeface="+mj-cs"/>
            </a:endParaRPr>
          </a:p>
        </p:txBody>
      </p:sp>
    </p:spTree>
    <p:extLst>
      <p:ext uri="{BB962C8B-B14F-4D97-AF65-F5344CB8AC3E}">
        <p14:creationId xmlns:p14="http://schemas.microsoft.com/office/powerpoint/2010/main" val="2708668174"/>
      </p:ext>
    </p:extLst>
  </p:cSld>
  <p:clrMapOvr>
    <a:masterClrMapping/>
  </p:clrMapOvr>
  <mc:AlternateContent xmlns:mc="http://schemas.openxmlformats.org/markup-compatibility/2006" xmlns:p14="http://schemas.microsoft.com/office/powerpoint/2010/main">
    <mc:Choice Requires="p14">
      <p:transition spd="slow" p14:dur="3000" advClick="0" advTm="9000">
        <p14:shred/>
      </p:transition>
    </mc:Choice>
    <mc:Fallback xmlns="">
      <p:transition spd="slow" advClick="0"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9716D72B-0D25-43A5-8554-C535E5118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3CA6324-8D12-4488-887F-A61808E06089}"/>
              </a:ext>
            </a:extLst>
          </p:cNvPr>
          <p:cNvSpPr>
            <a:spLocks noGrp="1"/>
          </p:cNvSpPr>
          <p:nvPr>
            <p:ph type="title"/>
          </p:nvPr>
        </p:nvSpPr>
        <p:spPr>
          <a:xfrm>
            <a:off x="7647319" y="432877"/>
            <a:ext cx="3910389" cy="1642533"/>
          </a:xfrm>
        </p:spPr>
        <p:txBody>
          <a:bodyPr vert="horz" lIns="91440" tIns="45720" rIns="91440" bIns="45720" rtlCol="0" anchor="b">
            <a:normAutofit/>
          </a:bodyPr>
          <a:lstStyle/>
          <a:p>
            <a:pPr>
              <a:lnSpc>
                <a:spcPct val="90000"/>
              </a:lnSpc>
            </a:pPr>
            <a:r>
              <a:rPr lang="en-US" sz="1800" dirty="0"/>
              <a:t>Bambini </a:t>
            </a:r>
            <a:r>
              <a:rPr lang="en-US" sz="1800" dirty="0" err="1"/>
              <a:t>ebrei</a:t>
            </a:r>
            <a:r>
              <a:rPr lang="en-US" sz="1800" dirty="0"/>
              <a:t> </a:t>
            </a:r>
            <a:r>
              <a:rPr lang="en-US" sz="1800" dirty="0" err="1"/>
              <a:t>ungheresi</a:t>
            </a:r>
            <a:r>
              <a:rPr lang="en-US" sz="1800" dirty="0"/>
              <a:t> con le </a:t>
            </a:r>
            <a:r>
              <a:rPr lang="en-US" sz="1800" dirty="0" err="1"/>
              <a:t>loro</a:t>
            </a:r>
            <a:r>
              <a:rPr lang="en-US" sz="1800" dirty="0"/>
              <a:t> </a:t>
            </a:r>
            <a:r>
              <a:rPr lang="en-US" sz="1800" dirty="0" err="1"/>
              <a:t>madri</a:t>
            </a:r>
            <a:r>
              <a:rPr lang="en-US" sz="1800" dirty="0"/>
              <a:t> </a:t>
            </a:r>
            <a:r>
              <a:rPr lang="en-US" sz="1800" dirty="0" err="1"/>
              <a:t>appena</a:t>
            </a:r>
            <a:r>
              <a:rPr lang="en-US" sz="1800" dirty="0"/>
              <a:t> </a:t>
            </a:r>
            <a:r>
              <a:rPr lang="en-US" sz="1800" dirty="0" err="1"/>
              <a:t>giunti</a:t>
            </a:r>
            <a:r>
              <a:rPr lang="en-US" sz="1800" dirty="0"/>
              <a:t> a Birkenau prima di essere </a:t>
            </a:r>
            <a:r>
              <a:rPr lang="en-US" sz="1800" dirty="0" err="1"/>
              <a:t>avviati</a:t>
            </a:r>
            <a:r>
              <a:rPr lang="en-US" sz="1800" dirty="0"/>
              <a:t> alle </a:t>
            </a:r>
            <a:r>
              <a:rPr lang="en-US" sz="1800" dirty="0" err="1"/>
              <a:t>camere</a:t>
            </a:r>
            <a:r>
              <a:rPr lang="en-US" sz="1800" dirty="0"/>
              <a:t> a gas</a:t>
            </a:r>
            <a:br>
              <a:rPr lang="en-US" sz="1800" dirty="0"/>
            </a:br>
            <a:br>
              <a:rPr lang="en-US" sz="1800" dirty="0"/>
            </a:br>
            <a:endParaRPr lang="en-US" sz="1800" dirty="0"/>
          </a:p>
        </p:txBody>
      </p:sp>
      <p:pic>
        <p:nvPicPr>
          <p:cNvPr id="5" name="Immagine 4" descr="Immagine che contiene esterni, recinto, cavallo, neve&#10;&#10;Descrizione generata automaticamente">
            <a:extLst>
              <a:ext uri="{FF2B5EF4-FFF2-40B4-BE49-F238E27FC236}">
                <a16:creationId xmlns:a16="http://schemas.microsoft.com/office/drawing/2014/main" id="{2FE43009-184F-4752-8CD1-D434CE768E7B}"/>
              </a:ext>
            </a:extLst>
          </p:cNvPr>
          <p:cNvPicPr>
            <a:picLocks noChangeAspect="1"/>
          </p:cNvPicPr>
          <p:nvPr/>
        </p:nvPicPr>
        <p:blipFill rotWithShape="1">
          <a:blip r:embed="rId2"/>
          <a:srcRect l="9103" r="22102" b="1"/>
          <a:stretch/>
        </p:blipFill>
        <p:spPr>
          <a:xfrm>
            <a:off x="-6"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4" name="Segnaposto contenuto 3" descr="Immagine che contiene persona, esterni, edificio, fotografia&#10;&#10;Descrizione generata automaticamente">
            <a:extLst>
              <a:ext uri="{FF2B5EF4-FFF2-40B4-BE49-F238E27FC236}">
                <a16:creationId xmlns:a16="http://schemas.microsoft.com/office/drawing/2014/main" id="{3ECA1BEC-B4A4-458D-8110-55645A372A39}"/>
              </a:ext>
            </a:extLst>
          </p:cNvPr>
          <p:cNvPicPr>
            <a:picLocks noChangeAspect="1"/>
          </p:cNvPicPr>
          <p:nvPr/>
        </p:nvPicPr>
        <p:blipFill rotWithShape="1">
          <a:blip r:embed="rId3"/>
          <a:srcRect l="10832" r="24627"/>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sp>
        <p:nvSpPr>
          <p:cNvPr id="7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425" y="2424319"/>
            <a:ext cx="3776100" cy="27432"/>
          </a:xfrm>
          <a:custGeom>
            <a:avLst/>
            <a:gdLst>
              <a:gd name="connsiteX0" fmla="*/ 0 w 3776100"/>
              <a:gd name="connsiteY0" fmla="*/ 0 h 27432"/>
              <a:gd name="connsiteX1" fmla="*/ 704872 w 3776100"/>
              <a:gd name="connsiteY1" fmla="*/ 0 h 27432"/>
              <a:gd name="connsiteX2" fmla="*/ 1371983 w 3776100"/>
              <a:gd name="connsiteY2" fmla="*/ 0 h 27432"/>
              <a:gd name="connsiteX3" fmla="*/ 2039094 w 3776100"/>
              <a:gd name="connsiteY3" fmla="*/ 0 h 27432"/>
              <a:gd name="connsiteX4" fmla="*/ 2555161 w 3776100"/>
              <a:gd name="connsiteY4" fmla="*/ 0 h 27432"/>
              <a:gd name="connsiteX5" fmla="*/ 3108989 w 3776100"/>
              <a:gd name="connsiteY5" fmla="*/ 0 h 27432"/>
              <a:gd name="connsiteX6" fmla="*/ 3776100 w 3776100"/>
              <a:gd name="connsiteY6" fmla="*/ 0 h 27432"/>
              <a:gd name="connsiteX7" fmla="*/ 3776100 w 3776100"/>
              <a:gd name="connsiteY7" fmla="*/ 27432 h 27432"/>
              <a:gd name="connsiteX8" fmla="*/ 3146750 w 3776100"/>
              <a:gd name="connsiteY8" fmla="*/ 27432 h 27432"/>
              <a:gd name="connsiteX9" fmla="*/ 2630683 w 3776100"/>
              <a:gd name="connsiteY9" fmla="*/ 27432 h 27432"/>
              <a:gd name="connsiteX10" fmla="*/ 2114616 w 3776100"/>
              <a:gd name="connsiteY10" fmla="*/ 27432 h 27432"/>
              <a:gd name="connsiteX11" fmla="*/ 1447505 w 3776100"/>
              <a:gd name="connsiteY11" fmla="*/ 27432 h 27432"/>
              <a:gd name="connsiteX12" fmla="*/ 893677 w 3776100"/>
              <a:gd name="connsiteY12" fmla="*/ 27432 h 27432"/>
              <a:gd name="connsiteX13" fmla="*/ 0 w 3776100"/>
              <a:gd name="connsiteY13" fmla="*/ 27432 h 27432"/>
              <a:gd name="connsiteX14" fmla="*/ 0 w 377610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6100" h="27432" fill="none" extrusionOk="0">
                <a:moveTo>
                  <a:pt x="0" y="0"/>
                </a:moveTo>
                <a:cubicBezTo>
                  <a:pt x="165025" y="16710"/>
                  <a:pt x="477610" y="11021"/>
                  <a:pt x="704872" y="0"/>
                </a:cubicBezTo>
                <a:cubicBezTo>
                  <a:pt x="932134" y="-11021"/>
                  <a:pt x="1211227" y="31434"/>
                  <a:pt x="1371983" y="0"/>
                </a:cubicBezTo>
                <a:cubicBezTo>
                  <a:pt x="1532739" y="-31434"/>
                  <a:pt x="1888636" y="32404"/>
                  <a:pt x="2039094" y="0"/>
                </a:cubicBezTo>
                <a:cubicBezTo>
                  <a:pt x="2189552" y="-32404"/>
                  <a:pt x="2404310" y="7083"/>
                  <a:pt x="2555161" y="0"/>
                </a:cubicBezTo>
                <a:cubicBezTo>
                  <a:pt x="2706012" y="-7083"/>
                  <a:pt x="2970995" y="21467"/>
                  <a:pt x="3108989" y="0"/>
                </a:cubicBezTo>
                <a:cubicBezTo>
                  <a:pt x="3246983" y="-21467"/>
                  <a:pt x="3512891" y="18414"/>
                  <a:pt x="3776100" y="0"/>
                </a:cubicBezTo>
                <a:cubicBezTo>
                  <a:pt x="3775143" y="8431"/>
                  <a:pt x="3775751" y="14612"/>
                  <a:pt x="3776100" y="27432"/>
                </a:cubicBezTo>
                <a:cubicBezTo>
                  <a:pt x="3578604" y="18286"/>
                  <a:pt x="3430587" y="30543"/>
                  <a:pt x="3146750" y="27432"/>
                </a:cubicBezTo>
                <a:cubicBezTo>
                  <a:pt x="2862913" y="24322"/>
                  <a:pt x="2827215" y="48777"/>
                  <a:pt x="2630683" y="27432"/>
                </a:cubicBezTo>
                <a:cubicBezTo>
                  <a:pt x="2434151" y="6087"/>
                  <a:pt x="2291940" y="37245"/>
                  <a:pt x="2114616" y="27432"/>
                </a:cubicBezTo>
                <a:cubicBezTo>
                  <a:pt x="1937292" y="17619"/>
                  <a:pt x="1656845" y="-4340"/>
                  <a:pt x="1447505" y="27432"/>
                </a:cubicBezTo>
                <a:cubicBezTo>
                  <a:pt x="1238165" y="59204"/>
                  <a:pt x="1030350" y="26114"/>
                  <a:pt x="893677" y="27432"/>
                </a:cubicBezTo>
                <a:cubicBezTo>
                  <a:pt x="757004" y="28750"/>
                  <a:pt x="212407" y="-10735"/>
                  <a:pt x="0" y="27432"/>
                </a:cubicBezTo>
                <a:cubicBezTo>
                  <a:pt x="226" y="18208"/>
                  <a:pt x="-648" y="12891"/>
                  <a:pt x="0" y="0"/>
                </a:cubicBezTo>
                <a:close/>
              </a:path>
              <a:path w="3776100" h="27432" stroke="0" extrusionOk="0">
                <a:moveTo>
                  <a:pt x="0" y="0"/>
                </a:moveTo>
                <a:cubicBezTo>
                  <a:pt x="198732" y="-14575"/>
                  <a:pt x="400138" y="19874"/>
                  <a:pt x="591589" y="0"/>
                </a:cubicBezTo>
                <a:cubicBezTo>
                  <a:pt x="783040" y="-19874"/>
                  <a:pt x="941744" y="14362"/>
                  <a:pt x="1107656" y="0"/>
                </a:cubicBezTo>
                <a:cubicBezTo>
                  <a:pt x="1273568" y="-14362"/>
                  <a:pt x="1609193" y="-20323"/>
                  <a:pt x="1812528" y="0"/>
                </a:cubicBezTo>
                <a:cubicBezTo>
                  <a:pt x="2015863" y="20323"/>
                  <a:pt x="2174208" y="11632"/>
                  <a:pt x="2404117" y="0"/>
                </a:cubicBezTo>
                <a:cubicBezTo>
                  <a:pt x="2634026" y="-11632"/>
                  <a:pt x="2870746" y="-12989"/>
                  <a:pt x="2995706" y="0"/>
                </a:cubicBezTo>
                <a:cubicBezTo>
                  <a:pt x="3120666" y="12989"/>
                  <a:pt x="3546384" y="24159"/>
                  <a:pt x="3776100" y="0"/>
                </a:cubicBezTo>
                <a:cubicBezTo>
                  <a:pt x="3774745" y="9524"/>
                  <a:pt x="3774898" y="13975"/>
                  <a:pt x="3776100" y="27432"/>
                </a:cubicBezTo>
                <a:cubicBezTo>
                  <a:pt x="3463671" y="43660"/>
                  <a:pt x="3337372" y="14126"/>
                  <a:pt x="3146750" y="27432"/>
                </a:cubicBezTo>
                <a:cubicBezTo>
                  <a:pt x="2956128" y="40739"/>
                  <a:pt x="2766562" y="1782"/>
                  <a:pt x="2630683" y="27432"/>
                </a:cubicBezTo>
                <a:cubicBezTo>
                  <a:pt x="2494804" y="53082"/>
                  <a:pt x="2190923" y="18892"/>
                  <a:pt x="2001333" y="27432"/>
                </a:cubicBezTo>
                <a:cubicBezTo>
                  <a:pt x="1811743" y="35973"/>
                  <a:pt x="1591614" y="51701"/>
                  <a:pt x="1371983" y="27432"/>
                </a:cubicBezTo>
                <a:cubicBezTo>
                  <a:pt x="1152352" y="3164"/>
                  <a:pt x="916285" y="53283"/>
                  <a:pt x="780394" y="27432"/>
                </a:cubicBezTo>
                <a:cubicBezTo>
                  <a:pt x="644503" y="1581"/>
                  <a:pt x="293502" y="47840"/>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6">
            <a:extLst>
              <a:ext uri="{FF2B5EF4-FFF2-40B4-BE49-F238E27FC236}">
                <a16:creationId xmlns:a16="http://schemas.microsoft.com/office/drawing/2014/main" id="{9B7455EB-A18B-4C6F-997A-F307C7502AD0}"/>
              </a:ext>
            </a:extLst>
          </p:cNvPr>
          <p:cNvPicPr>
            <a:picLocks noChangeAspect="1"/>
          </p:cNvPicPr>
          <p:nvPr/>
        </p:nvPicPr>
        <p:blipFill rotWithShape="1">
          <a:blip r:embed="rId4"/>
          <a:srcRect r="7188" b="-2"/>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6" name="Segnaposto contenuto 5">
            <a:extLst>
              <a:ext uri="{FF2B5EF4-FFF2-40B4-BE49-F238E27FC236}">
                <a16:creationId xmlns:a16="http://schemas.microsoft.com/office/drawing/2014/main" id="{F0A69113-2B63-454D-BC06-74EA4BA65F2C}"/>
              </a:ext>
            </a:extLst>
          </p:cNvPr>
          <p:cNvPicPr>
            <a:picLocks noChangeAspect="1"/>
          </p:cNvPicPr>
          <p:nvPr/>
        </p:nvPicPr>
        <p:blipFill rotWithShape="1">
          <a:blip r:embed="rId5"/>
          <a:srcRect l="6284" r="25260" b="-2"/>
          <a:stretch/>
        </p:blipFill>
        <p:spPr>
          <a:xfrm>
            <a:off x="4110922"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43" name="Content Placeholder 42">
            <a:extLst>
              <a:ext uri="{FF2B5EF4-FFF2-40B4-BE49-F238E27FC236}">
                <a16:creationId xmlns:a16="http://schemas.microsoft.com/office/drawing/2014/main" id="{8CF0EAAD-D7CE-4AD6-B2F8-3BB0B42721B0}"/>
              </a:ext>
            </a:extLst>
          </p:cNvPr>
          <p:cNvSpPr>
            <a:spLocks noGrp="1"/>
          </p:cNvSpPr>
          <p:nvPr>
            <p:ph idx="1"/>
          </p:nvPr>
        </p:nvSpPr>
        <p:spPr>
          <a:xfrm>
            <a:off x="7637921" y="2704407"/>
            <a:ext cx="3919476" cy="3489159"/>
          </a:xfrm>
        </p:spPr>
        <p:txBody>
          <a:bodyPr vert="horz" lIns="91440" tIns="45720" rIns="91440" bIns="45720" rtlCol="0">
            <a:normAutofit/>
          </a:bodyPr>
          <a:lstStyle/>
          <a:p>
            <a:pPr marL="0" indent="0">
              <a:lnSpc>
                <a:spcPct val="100000"/>
              </a:lnSpc>
              <a:buNone/>
            </a:pPr>
            <a:endParaRPr lang="en-US" sz="2400" b="1">
              <a:latin typeface="Arial Black" panose="020B0A04020102020204" pitchFamily="34" charset="0"/>
            </a:endParaRPr>
          </a:p>
          <a:p>
            <a:pPr marL="0" indent="0">
              <a:lnSpc>
                <a:spcPct val="100000"/>
              </a:lnSpc>
              <a:buNone/>
            </a:pPr>
            <a:endParaRPr lang="en-US" sz="2400" b="1">
              <a:latin typeface="Arial Black" panose="020B0A04020102020204" pitchFamily="34" charset="0"/>
            </a:endParaRPr>
          </a:p>
          <a:p>
            <a:pPr marL="0" indent="0">
              <a:lnSpc>
                <a:spcPct val="100000"/>
              </a:lnSpc>
              <a:buNone/>
            </a:pPr>
            <a:endParaRPr lang="en-US" sz="2400" b="1">
              <a:latin typeface="Arial Black" panose="020B0A04020102020204" pitchFamily="34" charset="0"/>
            </a:endParaRPr>
          </a:p>
          <a:p>
            <a:pPr marL="0" indent="0">
              <a:lnSpc>
                <a:spcPct val="100000"/>
              </a:lnSpc>
              <a:buNone/>
            </a:pPr>
            <a:endParaRPr lang="en-US" sz="2400" b="1">
              <a:latin typeface="Arial Black" panose="020B0A04020102020204" pitchFamily="34" charset="0"/>
            </a:endParaRPr>
          </a:p>
          <a:p>
            <a:pPr marL="0" indent="0">
              <a:lnSpc>
                <a:spcPct val="100000"/>
              </a:lnSpc>
              <a:buNone/>
            </a:pPr>
            <a:endParaRPr lang="en-US" sz="2400" b="1">
              <a:latin typeface="Arial Black" panose="020B0A04020102020204" pitchFamily="34" charset="0"/>
            </a:endParaRPr>
          </a:p>
          <a:p>
            <a:pPr marL="0" indent="0">
              <a:lnSpc>
                <a:spcPct val="100000"/>
              </a:lnSpc>
              <a:buNone/>
            </a:pPr>
            <a:r>
              <a:rPr lang="en-US" sz="2400" b="1" dirty="0">
                <a:latin typeface="Arial Black" panose="020B0A04020102020204" pitchFamily="34" charset="0"/>
              </a:rPr>
              <a:t>In </a:t>
            </a:r>
            <a:r>
              <a:rPr lang="en-US" sz="2400" b="1">
                <a:latin typeface="Arial Black" panose="020B0A04020102020204" pitchFamily="34" charset="0"/>
              </a:rPr>
              <a:t>Cammino</a:t>
            </a:r>
            <a:r>
              <a:rPr lang="en-US" sz="2400" b="1" dirty="0">
                <a:latin typeface="Arial Black" panose="020B0A04020102020204" pitchFamily="34" charset="0"/>
              </a:rPr>
              <a:t> verso le camera a gas</a:t>
            </a:r>
            <a:endParaRPr lang="en-US" sz="2400" b="1">
              <a:latin typeface="Arial Black" panose="020B0A04020102020204" pitchFamily="34" charset="0"/>
            </a:endParaRPr>
          </a:p>
        </p:txBody>
      </p:sp>
    </p:spTree>
    <p:extLst>
      <p:ext uri="{BB962C8B-B14F-4D97-AF65-F5344CB8AC3E}">
        <p14:creationId xmlns:p14="http://schemas.microsoft.com/office/powerpoint/2010/main" val="3142117684"/>
      </p:ext>
    </p:extLst>
  </p:cSld>
  <p:clrMapOvr>
    <a:masterClrMapping/>
  </p:clrMapOvr>
  <mc:AlternateContent xmlns:mc="http://schemas.openxmlformats.org/markup-compatibility/2006" xmlns:p14="http://schemas.microsoft.com/office/powerpoint/2010/main">
    <mc:Choice Requires="p14">
      <p:transition spd="slow" p14:dur="4400" advClick="0" advTm="9000">
        <p14:honeycomb/>
      </p:transition>
    </mc:Choice>
    <mc:Fallback xmlns="">
      <p:transition spd="slow" advClick="0" advTm="9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0F61060-58B0-4622-BB44-4AA30FDAFAC7}"/>
              </a:ext>
            </a:extLst>
          </p:cNvPr>
          <p:cNvSpPr>
            <a:spLocks noGrp="1"/>
          </p:cNvSpPr>
          <p:nvPr>
            <p:ph type="title"/>
          </p:nvPr>
        </p:nvSpPr>
        <p:spPr>
          <a:xfrm>
            <a:off x="572493" y="238539"/>
            <a:ext cx="11047013" cy="1434415"/>
          </a:xfrm>
        </p:spPr>
        <p:txBody>
          <a:bodyPr anchor="b">
            <a:normAutofit/>
          </a:bodyPr>
          <a:lstStyle/>
          <a:p>
            <a:r>
              <a:rPr lang="it-IT" sz="7200" dirty="0"/>
              <a:t>I bambini </a:t>
            </a:r>
            <a:r>
              <a:rPr lang="it-IT" sz="7200" dirty="0" err="1"/>
              <a:t>Sopravvisuti</a:t>
            </a:r>
            <a:endParaRPr lang="it-IT" sz="7200" dirty="0"/>
          </a:p>
        </p:txBody>
      </p:sp>
      <p:sp>
        <p:nvSpPr>
          <p:cNvPr id="2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76381979-EC61-4DA7-86DB-5C5EB5D0885E}"/>
              </a:ext>
            </a:extLst>
          </p:cNvPr>
          <p:cNvPicPr>
            <a:picLocks noChangeAspect="1"/>
          </p:cNvPicPr>
          <p:nvPr/>
        </p:nvPicPr>
        <p:blipFill rotWithShape="1">
          <a:blip r:embed="rId2"/>
          <a:srcRect l="12859" r="3926" b="2"/>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Segnaposto contenuto 2">
            <a:extLst>
              <a:ext uri="{FF2B5EF4-FFF2-40B4-BE49-F238E27FC236}">
                <a16:creationId xmlns:a16="http://schemas.microsoft.com/office/drawing/2014/main" id="{E2D2BED5-AD03-449D-9B2E-784863E29E74}"/>
              </a:ext>
            </a:extLst>
          </p:cNvPr>
          <p:cNvSpPr>
            <a:spLocks noGrp="1"/>
          </p:cNvSpPr>
          <p:nvPr>
            <p:ph idx="1"/>
          </p:nvPr>
        </p:nvSpPr>
        <p:spPr>
          <a:xfrm>
            <a:off x="4905954" y="2165218"/>
            <a:ext cx="6713552" cy="4114800"/>
          </a:xfrm>
        </p:spPr>
        <p:txBody>
          <a:bodyPr anchor="t">
            <a:noAutofit/>
          </a:bodyPr>
          <a:lstStyle/>
          <a:p>
            <a:pPr>
              <a:lnSpc>
                <a:spcPct val="100000"/>
              </a:lnSpc>
            </a:pPr>
            <a:r>
              <a:rPr lang="it-IT" sz="1500" dirty="0">
                <a:latin typeface="Arial Black" panose="020B0A04020102020204" pitchFamily="34" charset="0"/>
              </a:rPr>
              <a:t>Le testimonianze dei bambini sopravvissuti sono piene di ricordi di violenze e atrocità di cui i bambini furono vittime da parte delle SS, delle forze di polizia e dei loro collaboratori. Anche la popolazione locale si rese talora responsabile di atti efferati, spesso facendosi attivamente complice nelle operazioni di cattura e uccisione, o al più rimanendo indifferente di fronte alla sorte dei più piccoli. Furono però numerosi anche gli atti individuali di generosità di persone che misero a rischio le loro vite per salvare bambini dalle deportazioni e dallo sterminio o li aiutarono a sopravvivere nei ghetti e nei campi di concentramento.</a:t>
            </a:r>
          </a:p>
          <a:p>
            <a:pPr>
              <a:lnSpc>
                <a:spcPct val="100000"/>
              </a:lnSpc>
            </a:pPr>
            <a:r>
              <a:rPr lang="it-IT" sz="1500" dirty="0">
                <a:latin typeface="Arial Black" panose="020B0A04020102020204" pitchFamily="34" charset="0"/>
              </a:rPr>
              <a:t>Le operazioni di salvataggio di più ampia scala, come quelle portate a termine da Raoul Wallenberg e Giorgio Perlasca a Budapest, da Oskar Schindler in Polonia, dalla resistenza in Danimarca o dalla DELASEM in Italia, coinvolsero tutte un largo numero di famiglie con bambini. Alcuni individui in particolare, ebrei e non-ebrei, fecero della salvezza dei bambini ebrei lo scopo principale della loro vita.</a:t>
            </a:r>
          </a:p>
        </p:txBody>
      </p:sp>
    </p:spTree>
    <p:extLst>
      <p:ext uri="{BB962C8B-B14F-4D97-AF65-F5344CB8AC3E}">
        <p14:creationId xmlns:p14="http://schemas.microsoft.com/office/powerpoint/2010/main" val="2293031743"/>
      </p:ext>
    </p:extLst>
  </p:cSld>
  <p:clrMapOvr>
    <a:masterClrMapping/>
  </p:clrMapOvr>
  <mc:AlternateContent xmlns:mc="http://schemas.openxmlformats.org/markup-compatibility/2006" xmlns:p14="http://schemas.microsoft.com/office/powerpoint/2010/main">
    <mc:Choice Requires="p14">
      <p:transition spd="slow" p14:dur="1600" advClick="0" advTm="9000">
        <p14:prism isContent="1" isInverted="1"/>
      </p:transition>
    </mc:Choice>
    <mc:Fallback xmlns="">
      <p:transition spd="slow" advClick="0" advTm="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7344D1-E597-42B3-8E85-6D7036E54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21FA391-E426-4B71-85F1-3470807934CA}"/>
              </a:ext>
            </a:extLst>
          </p:cNvPr>
          <p:cNvSpPr>
            <a:spLocks noGrp="1"/>
          </p:cNvSpPr>
          <p:nvPr>
            <p:ph type="title"/>
          </p:nvPr>
        </p:nvSpPr>
        <p:spPr>
          <a:xfrm>
            <a:off x="640080" y="4777739"/>
            <a:ext cx="3418990" cy="1412119"/>
          </a:xfrm>
        </p:spPr>
        <p:txBody>
          <a:bodyPr vert="horz" lIns="91440" tIns="45720" rIns="91440" bIns="45720" rtlCol="0">
            <a:normAutofit fontScale="90000"/>
          </a:bodyPr>
          <a:lstStyle/>
          <a:p>
            <a:pPr>
              <a:lnSpc>
                <a:spcPct val="90000"/>
              </a:lnSpc>
            </a:pPr>
            <a:r>
              <a:rPr lang="en-US" sz="4400" dirty="0"/>
              <a:t>Liliana Segre</a:t>
            </a:r>
            <a:br>
              <a:rPr lang="en-US" sz="4400" dirty="0"/>
            </a:br>
            <a:endParaRPr lang="en-US" sz="4400" dirty="0"/>
          </a:p>
        </p:txBody>
      </p:sp>
      <p:pic>
        <p:nvPicPr>
          <p:cNvPr id="4" name="Segnaposto contenuto 3" descr="Immagine che contiene persona, fotografia, uomo, posando&#10;&#10;Descrizione generata automaticamente">
            <a:extLst>
              <a:ext uri="{FF2B5EF4-FFF2-40B4-BE49-F238E27FC236}">
                <a16:creationId xmlns:a16="http://schemas.microsoft.com/office/drawing/2014/main" id="{D1EC919D-623F-4212-AA74-2A215D31C22D}"/>
              </a:ext>
            </a:extLst>
          </p:cNvPr>
          <p:cNvPicPr>
            <a:picLocks noChangeAspect="1"/>
          </p:cNvPicPr>
          <p:nvPr/>
        </p:nvPicPr>
        <p:blipFill rotWithShape="1">
          <a:blip r:embed="rId2"/>
          <a:srcRect t="16373" b="18183"/>
          <a:stretch/>
        </p:blipFill>
        <p:spPr>
          <a:xfrm>
            <a:off x="20" y="-1"/>
            <a:ext cx="12191980" cy="4408344"/>
          </a:xfrm>
          <a:custGeom>
            <a:avLst/>
            <a:gdLst/>
            <a:ahLst/>
            <a:cxnLst/>
            <a:rect l="l" t="t" r="r" b="b"/>
            <a:pathLst>
              <a:path w="12192000" h="4408344">
                <a:moveTo>
                  <a:pt x="0" y="0"/>
                </a:moveTo>
                <a:lnTo>
                  <a:pt x="12192000" y="0"/>
                </a:lnTo>
                <a:lnTo>
                  <a:pt x="12192000" y="4381821"/>
                </a:lnTo>
                <a:lnTo>
                  <a:pt x="11986461" y="4386473"/>
                </a:lnTo>
                <a:cubicBezTo>
                  <a:pt x="11912297" y="4385498"/>
                  <a:pt x="11838168" y="4381870"/>
                  <a:pt x="11764214" y="4375593"/>
                </a:cubicBezTo>
                <a:cubicBezTo>
                  <a:pt x="11656850" y="4367589"/>
                  <a:pt x="11548596" y="4356535"/>
                  <a:pt x="11441995" y="4376864"/>
                </a:cubicBezTo>
                <a:cubicBezTo>
                  <a:pt x="11324975" y="4399353"/>
                  <a:pt x="11208081" y="4399480"/>
                  <a:pt x="11090044" y="4393763"/>
                </a:cubicBezTo>
                <a:cubicBezTo>
                  <a:pt x="10989160" y="4388935"/>
                  <a:pt x="10888657" y="4363523"/>
                  <a:pt x="10787011" y="4390332"/>
                </a:cubicBezTo>
                <a:cubicBezTo>
                  <a:pt x="10776897" y="4391806"/>
                  <a:pt x="10766592" y="4391374"/>
                  <a:pt x="10756643" y="4389062"/>
                </a:cubicBezTo>
                <a:cubicBezTo>
                  <a:pt x="10645468" y="4373688"/>
                  <a:pt x="10533530" y="4386266"/>
                  <a:pt x="10421973" y="4381946"/>
                </a:cubicBezTo>
                <a:cubicBezTo>
                  <a:pt x="10370515" y="4379913"/>
                  <a:pt x="10318040" y="4381057"/>
                  <a:pt x="10267216" y="4375593"/>
                </a:cubicBezTo>
                <a:cubicBezTo>
                  <a:pt x="10150577" y="4363142"/>
                  <a:pt x="10034192" y="4356535"/>
                  <a:pt x="9918824" y="4385885"/>
                </a:cubicBezTo>
                <a:cubicBezTo>
                  <a:pt x="9885153" y="4393801"/>
                  <a:pt x="9850745" y="4398057"/>
                  <a:pt x="9816160" y="4398591"/>
                </a:cubicBezTo>
                <a:cubicBezTo>
                  <a:pt x="9703206" y="4402657"/>
                  <a:pt x="9590632" y="4394906"/>
                  <a:pt x="9478059" y="4388553"/>
                </a:cubicBezTo>
                <a:cubicBezTo>
                  <a:pt x="9399918" y="4384106"/>
                  <a:pt x="9321904" y="4374450"/>
                  <a:pt x="9243637" y="4382582"/>
                </a:cubicBezTo>
                <a:cubicBezTo>
                  <a:pt x="9198150" y="4387283"/>
                  <a:pt x="9152282" y="4387283"/>
                  <a:pt x="9106795" y="4382582"/>
                </a:cubicBezTo>
                <a:cubicBezTo>
                  <a:pt x="9022962" y="4372760"/>
                  <a:pt x="8938380" y="4370930"/>
                  <a:pt x="8854204" y="4377118"/>
                </a:cubicBezTo>
                <a:cubicBezTo>
                  <a:pt x="8728543" y="4387918"/>
                  <a:pt x="8603010" y="4396939"/>
                  <a:pt x="8476969" y="4379786"/>
                </a:cubicBezTo>
                <a:cubicBezTo>
                  <a:pt x="8405486" y="4368554"/>
                  <a:pt x="8332808" y="4367233"/>
                  <a:pt x="8260970" y="4375848"/>
                </a:cubicBezTo>
                <a:cubicBezTo>
                  <a:pt x="8089823" y="4399862"/>
                  <a:pt x="7918295" y="4392111"/>
                  <a:pt x="7746767" y="4382201"/>
                </a:cubicBezTo>
                <a:cubicBezTo>
                  <a:pt x="7632160" y="4375466"/>
                  <a:pt x="7517046" y="4363142"/>
                  <a:pt x="7402693" y="4379405"/>
                </a:cubicBezTo>
                <a:cubicBezTo>
                  <a:pt x="7256831" y="4399734"/>
                  <a:pt x="7110841" y="4393000"/>
                  <a:pt x="6964597" y="4387029"/>
                </a:cubicBezTo>
                <a:cubicBezTo>
                  <a:pt x="6857233" y="4382582"/>
                  <a:pt x="6749742" y="4369113"/>
                  <a:pt x="6642124" y="4385758"/>
                </a:cubicBezTo>
                <a:cubicBezTo>
                  <a:pt x="6631045" y="4387270"/>
                  <a:pt x="6619775" y="4386139"/>
                  <a:pt x="6609216" y="4382455"/>
                </a:cubicBezTo>
                <a:cubicBezTo>
                  <a:pt x="6568379" y="4369012"/>
                  <a:pt x="6524595" y="4367208"/>
                  <a:pt x="6482793" y="4377245"/>
                </a:cubicBezTo>
                <a:cubicBezTo>
                  <a:pt x="6405669" y="4394144"/>
                  <a:pt x="6328672" y="4401513"/>
                  <a:pt x="6250150" y="4386139"/>
                </a:cubicBezTo>
                <a:cubicBezTo>
                  <a:pt x="6217254" y="4379253"/>
                  <a:pt x="6183521" y="4377245"/>
                  <a:pt x="6150028" y="4380168"/>
                </a:cubicBezTo>
                <a:cubicBezTo>
                  <a:pt x="6020175" y="4393128"/>
                  <a:pt x="5890068" y="4388045"/>
                  <a:pt x="5760087" y="4385504"/>
                </a:cubicBezTo>
                <a:cubicBezTo>
                  <a:pt x="5521345" y="4381057"/>
                  <a:pt x="5282477" y="4385504"/>
                  <a:pt x="5044242" y="4362761"/>
                </a:cubicBezTo>
                <a:cubicBezTo>
                  <a:pt x="4979506" y="4356599"/>
                  <a:pt x="4914326" y="4352659"/>
                  <a:pt x="4849272" y="4353438"/>
                </a:cubicBezTo>
                <a:cubicBezTo>
                  <a:pt x="4784218" y="4354216"/>
                  <a:pt x="4719291" y="4359711"/>
                  <a:pt x="4655063" y="4372417"/>
                </a:cubicBezTo>
                <a:cubicBezTo>
                  <a:pt x="4447578" y="4412694"/>
                  <a:pt x="4239457" y="4415236"/>
                  <a:pt x="4029811" y="4398972"/>
                </a:cubicBezTo>
                <a:cubicBezTo>
                  <a:pt x="3943792" y="4392238"/>
                  <a:pt x="3857774" y="4381057"/>
                  <a:pt x="3771375" y="4383217"/>
                </a:cubicBezTo>
                <a:cubicBezTo>
                  <a:pt x="3623225" y="4387156"/>
                  <a:pt x="3474948" y="4379151"/>
                  <a:pt x="3326672" y="4381184"/>
                </a:cubicBezTo>
                <a:cubicBezTo>
                  <a:pt x="3322669" y="4381756"/>
                  <a:pt x="3318578" y="4381222"/>
                  <a:pt x="3314855" y="4379659"/>
                </a:cubicBezTo>
                <a:cubicBezTo>
                  <a:pt x="3278008" y="4354375"/>
                  <a:pt x="3237604" y="4364158"/>
                  <a:pt x="3199487" y="4370765"/>
                </a:cubicBezTo>
                <a:cubicBezTo>
                  <a:pt x="3072810" y="4392746"/>
                  <a:pt x="2946260" y="4403546"/>
                  <a:pt x="2817550" y="4386520"/>
                </a:cubicBezTo>
                <a:cubicBezTo>
                  <a:pt x="2694647" y="4368694"/>
                  <a:pt x="2569990" y="4366471"/>
                  <a:pt x="2446541" y="4379913"/>
                </a:cubicBezTo>
                <a:cubicBezTo>
                  <a:pt x="2276791" y="4399734"/>
                  <a:pt x="2107677" y="4395541"/>
                  <a:pt x="1938308" y="4379913"/>
                </a:cubicBezTo>
                <a:cubicBezTo>
                  <a:pt x="1869570" y="4373561"/>
                  <a:pt x="1799815" y="4362761"/>
                  <a:pt x="1731712" y="4378643"/>
                </a:cubicBezTo>
                <a:cubicBezTo>
                  <a:pt x="1647854" y="4398083"/>
                  <a:pt x="1564250" y="4391730"/>
                  <a:pt x="1480137" y="4387410"/>
                </a:cubicBezTo>
                <a:cubicBezTo>
                  <a:pt x="1373663" y="4381819"/>
                  <a:pt x="1267442" y="4365683"/>
                  <a:pt x="1160586" y="4378389"/>
                </a:cubicBezTo>
                <a:cubicBezTo>
                  <a:pt x="1111161" y="4384233"/>
                  <a:pt x="1062116" y="4393509"/>
                  <a:pt x="1012055" y="4391095"/>
                </a:cubicBezTo>
                <a:cubicBezTo>
                  <a:pt x="873562" y="4384742"/>
                  <a:pt x="735196" y="4377245"/>
                  <a:pt x="596449" y="4378389"/>
                </a:cubicBezTo>
                <a:cubicBezTo>
                  <a:pt x="538383" y="4378770"/>
                  <a:pt x="480699" y="4380676"/>
                  <a:pt x="422887" y="4384869"/>
                </a:cubicBezTo>
                <a:cubicBezTo>
                  <a:pt x="315015" y="4392746"/>
                  <a:pt x="207524" y="4382073"/>
                  <a:pt x="100033" y="4378262"/>
                </a:cubicBezTo>
                <a:lnTo>
                  <a:pt x="0" y="4382743"/>
                </a:lnTo>
                <a:close/>
              </a:path>
            </a:pathLst>
          </a:custGeom>
        </p:spPr>
      </p:pic>
      <p:sp>
        <p:nvSpPr>
          <p:cNvPr id="30"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E3AB71"/>
          </a:solidFill>
          <a:ln w="38100" cap="rnd">
            <a:solidFill>
              <a:srgbClr val="E3AB7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E54F85E-103C-4403-AAB0-F358C9AD0DA0}"/>
              </a:ext>
            </a:extLst>
          </p:cNvPr>
          <p:cNvSpPr>
            <a:spLocks noGrp="1"/>
          </p:cNvSpPr>
          <p:nvPr>
            <p:ph idx="1"/>
          </p:nvPr>
        </p:nvSpPr>
        <p:spPr>
          <a:xfrm>
            <a:off x="4654294" y="4777739"/>
            <a:ext cx="6897626" cy="1399223"/>
          </a:xfrm>
        </p:spPr>
        <p:txBody>
          <a:bodyPr vert="horz" lIns="91440" tIns="45720" rIns="91440" bIns="45720" rtlCol="0" anchor="ctr">
            <a:normAutofit/>
          </a:bodyPr>
          <a:lstStyle/>
          <a:p>
            <a:pPr marL="0" indent="0">
              <a:buNone/>
            </a:pPr>
            <a:endParaRPr lang="en-US" sz="1800" dirty="0"/>
          </a:p>
          <a:p>
            <a:pPr marL="0" indent="0">
              <a:buNone/>
            </a:pPr>
            <a:endParaRPr lang="en-US" sz="1800" dirty="0">
              <a:latin typeface="Arial Black" panose="020B0A04020102020204" pitchFamily="34" charset="0"/>
            </a:endParaRPr>
          </a:p>
          <a:p>
            <a:pPr marL="0" indent="0">
              <a:buNone/>
            </a:pPr>
            <a:endParaRPr lang="en-US" sz="1800" dirty="0">
              <a:latin typeface="Arial Black" panose="020B0A04020102020204" pitchFamily="34" charset="0"/>
            </a:endParaRPr>
          </a:p>
          <a:p>
            <a:pPr marL="0" indent="0">
              <a:buNone/>
            </a:pPr>
            <a:endParaRPr lang="en-US" sz="1800" dirty="0">
              <a:latin typeface="Arial Black" panose="020B0A04020102020204" pitchFamily="34" charset="0"/>
            </a:endParaRPr>
          </a:p>
          <a:p>
            <a:pPr marL="0" indent="0">
              <a:buNone/>
            </a:pPr>
            <a:endParaRPr lang="en-US" sz="1800" dirty="0">
              <a:latin typeface="Arial Black" panose="020B0A04020102020204" pitchFamily="34" charset="0"/>
            </a:endParaRPr>
          </a:p>
        </p:txBody>
      </p:sp>
      <p:sp>
        <p:nvSpPr>
          <p:cNvPr id="16" name="CasellaDiTesto 15">
            <a:extLst>
              <a:ext uri="{FF2B5EF4-FFF2-40B4-BE49-F238E27FC236}">
                <a16:creationId xmlns:a16="http://schemas.microsoft.com/office/drawing/2014/main" id="{D9A85467-7172-4535-8A07-E200FB6ECB4E}"/>
              </a:ext>
            </a:extLst>
          </p:cNvPr>
          <p:cNvSpPr txBox="1"/>
          <p:nvPr/>
        </p:nvSpPr>
        <p:spPr>
          <a:xfrm>
            <a:off x="5755393" y="4379437"/>
            <a:ext cx="6140546" cy="2585323"/>
          </a:xfrm>
          <a:prstGeom prst="rect">
            <a:avLst/>
          </a:prstGeom>
          <a:noFill/>
        </p:spPr>
        <p:txBody>
          <a:bodyPr wrap="square">
            <a:spAutoFit/>
          </a:bodyPr>
          <a:lstStyle/>
          <a:p>
            <a:pPr>
              <a:spcAft>
                <a:spcPts val="600"/>
              </a:spcAft>
            </a:pPr>
            <a:r>
              <a:rPr lang="it-IT" dirty="0">
                <a:latin typeface="Arial Black" panose="020B0A04020102020204" pitchFamily="34" charset="0"/>
              </a:rPr>
              <a:t>Nata a Milano il 10: settembre 1930, sposata e madre di tre figli, sopravvissuta all’orrore di Auschwitz, quando il 19 gennaio del 2018 s’insediò in Parlamento, aprì il suo discorso dicendo: “Coltivare la memoria è ancora oggi un vaccino prezioso contro l’indifferenza e ci aiuta, in un mondo così pieno d’ingiustizie e di sofferenze, a ricordare che ciascuno di noi ha una coscienza e la può usare”.</a:t>
            </a:r>
          </a:p>
        </p:txBody>
      </p:sp>
      <p:pic>
        <p:nvPicPr>
          <p:cNvPr id="8" name="Immagine 7">
            <a:extLst>
              <a:ext uri="{FF2B5EF4-FFF2-40B4-BE49-F238E27FC236}">
                <a16:creationId xmlns:a16="http://schemas.microsoft.com/office/drawing/2014/main" id="{05F9282D-3F4E-4AFF-B6B7-9CB02A1A32BF}"/>
              </a:ext>
            </a:extLst>
          </p:cNvPr>
          <p:cNvPicPr>
            <a:picLocks noChangeAspect="1"/>
          </p:cNvPicPr>
          <p:nvPr/>
        </p:nvPicPr>
        <p:blipFill>
          <a:blip r:embed="rId3"/>
          <a:stretch>
            <a:fillRect/>
          </a:stretch>
        </p:blipFill>
        <p:spPr>
          <a:xfrm>
            <a:off x="296061" y="4762567"/>
            <a:ext cx="6901270" cy="1414395"/>
          </a:xfrm>
          <a:prstGeom prst="rect">
            <a:avLst/>
          </a:prstGeom>
        </p:spPr>
      </p:pic>
    </p:spTree>
    <p:extLst>
      <p:ext uri="{BB962C8B-B14F-4D97-AF65-F5344CB8AC3E}">
        <p14:creationId xmlns:p14="http://schemas.microsoft.com/office/powerpoint/2010/main" val="451741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eelOff"/>
      </p:transition>
    </mc:Choice>
    <mc:Fallback xmlns="">
      <p:transition spd="slow" advClick="0" advTm="9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EB9224E-A6F6-4E6E-AA4B-E6CEADDDB782}"/>
              </a:ext>
            </a:extLst>
          </p:cNvPr>
          <p:cNvSpPr>
            <a:spLocks noGrp="1"/>
          </p:cNvSpPr>
          <p:nvPr>
            <p:ph type="title"/>
          </p:nvPr>
        </p:nvSpPr>
        <p:spPr>
          <a:xfrm>
            <a:off x="7034585" y="703293"/>
            <a:ext cx="4584921" cy="1949815"/>
          </a:xfrm>
        </p:spPr>
        <p:txBody>
          <a:bodyPr vert="horz" lIns="91440" tIns="45720" rIns="91440" bIns="45720" rtlCol="0" anchor="b">
            <a:normAutofit/>
          </a:bodyPr>
          <a:lstStyle/>
          <a:p>
            <a:r>
              <a:rPr lang="en-US" sz="6000"/>
              <a:t>Sami Modiano</a:t>
            </a:r>
            <a:endParaRPr lang="en-US" sz="6000" dirty="0"/>
          </a:p>
        </p:txBody>
      </p:sp>
      <p:pic>
        <p:nvPicPr>
          <p:cNvPr id="4" name="Segnaposto contenuto 3">
            <a:extLst>
              <a:ext uri="{FF2B5EF4-FFF2-40B4-BE49-F238E27FC236}">
                <a16:creationId xmlns:a16="http://schemas.microsoft.com/office/drawing/2014/main" id="{40763495-2C40-4B80-9EE0-842EBD8EDF96}"/>
              </a:ext>
            </a:extLst>
          </p:cNvPr>
          <p:cNvPicPr>
            <a:picLocks noGrp="1" noChangeAspect="1"/>
          </p:cNvPicPr>
          <p:nvPr>
            <p:ph idx="1"/>
          </p:nvPr>
        </p:nvPicPr>
        <p:blipFill rotWithShape="1">
          <a:blip r:embed="rId2"/>
          <a:srcRect l="18530" r="-1"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9"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AD76"/>
          </a:solidFill>
          <a:ln w="38100" cap="rnd">
            <a:solidFill>
              <a:srgbClr val="D0AD7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52ECC3F-9E84-4925-A11B-B0FADF1E5A6E}"/>
              </a:ext>
            </a:extLst>
          </p:cNvPr>
          <p:cNvSpPr txBox="1"/>
          <p:nvPr/>
        </p:nvSpPr>
        <p:spPr>
          <a:xfrm>
            <a:off x="7034585" y="3164618"/>
            <a:ext cx="4584921" cy="3021497"/>
          </a:xfrm>
          <a:prstGeom prst="rect">
            <a:avLst/>
          </a:prstGeom>
        </p:spPr>
        <p:txBody>
          <a:bodyPr vert="horz" lIns="91440" tIns="45720" rIns="91440" bIns="45720" rtlCol="0" anchor="t">
            <a:normAutofit/>
          </a:bodyPr>
          <a:lstStyle/>
          <a:p>
            <a:pPr indent="-228600">
              <a:lnSpc>
                <a:spcPct val="110000"/>
              </a:lnSpc>
              <a:spcAft>
                <a:spcPts val="600"/>
              </a:spcAft>
              <a:buFont typeface="Arial" panose="020B0604020202020204" pitchFamily="34" charset="0"/>
              <a:buChar char="•"/>
            </a:pPr>
            <a:r>
              <a:rPr lang="en-US" dirty="0">
                <a:latin typeface="Arial Black" panose="020B0A04020102020204" pitchFamily="34" charset="0"/>
              </a:rPr>
              <a:t>«</a:t>
            </a:r>
            <a:r>
              <a:rPr lang="en-US" dirty="0" err="1">
                <a:latin typeface="Arial Black" panose="020B0A04020102020204" pitchFamily="34" charset="0"/>
              </a:rPr>
              <a:t>Quel</a:t>
            </a:r>
            <a:r>
              <a:rPr lang="en-US" dirty="0">
                <a:latin typeface="Arial Black" panose="020B0A04020102020204" pitchFamily="34" charset="0"/>
              </a:rPr>
              <a:t> </a:t>
            </a:r>
            <a:r>
              <a:rPr lang="en-US" dirty="0" err="1">
                <a:latin typeface="Arial Black" panose="020B0A04020102020204" pitchFamily="34" charset="0"/>
              </a:rPr>
              <a:t>giorno</a:t>
            </a:r>
            <a:r>
              <a:rPr lang="en-US" dirty="0">
                <a:latin typeface="Arial Black" panose="020B0A04020102020204" pitchFamily="34" charset="0"/>
              </a:rPr>
              <a:t> ho </a:t>
            </a:r>
            <a:r>
              <a:rPr lang="en-US" dirty="0" err="1">
                <a:latin typeface="Arial Black" panose="020B0A04020102020204" pitchFamily="34" charset="0"/>
              </a:rPr>
              <a:t>perso</a:t>
            </a:r>
            <a:r>
              <a:rPr lang="en-US" dirty="0">
                <a:latin typeface="Arial Black" panose="020B0A04020102020204" pitchFamily="34" charset="0"/>
              </a:rPr>
              <a:t> la </a:t>
            </a:r>
            <a:r>
              <a:rPr lang="en-US" dirty="0" err="1">
                <a:latin typeface="Arial Black" panose="020B0A04020102020204" pitchFamily="34" charset="0"/>
              </a:rPr>
              <a:t>mia</a:t>
            </a:r>
            <a:r>
              <a:rPr lang="en-US" dirty="0">
                <a:latin typeface="Arial Black" panose="020B0A04020102020204" pitchFamily="34" charset="0"/>
              </a:rPr>
              <a:t> </a:t>
            </a:r>
            <a:r>
              <a:rPr lang="en-US" dirty="0" err="1">
                <a:latin typeface="Arial Black" panose="020B0A04020102020204" pitchFamily="34" charset="0"/>
              </a:rPr>
              <a:t>innocenza</a:t>
            </a:r>
            <a:r>
              <a:rPr lang="en-US" dirty="0">
                <a:latin typeface="Arial Black" panose="020B0A04020102020204" pitchFamily="34" charset="0"/>
              </a:rPr>
              <a:t>. </a:t>
            </a:r>
            <a:r>
              <a:rPr lang="en-US" dirty="0" err="1">
                <a:latin typeface="Arial Black" panose="020B0A04020102020204" pitchFamily="34" charset="0"/>
              </a:rPr>
              <a:t>Quella</a:t>
            </a:r>
            <a:r>
              <a:rPr lang="en-US" dirty="0">
                <a:latin typeface="Arial Black" panose="020B0A04020102020204" pitchFamily="34" charset="0"/>
              </a:rPr>
              <a:t> </a:t>
            </a:r>
            <a:r>
              <a:rPr lang="en-US" dirty="0" err="1">
                <a:latin typeface="Arial Black" panose="020B0A04020102020204" pitchFamily="34" charset="0"/>
              </a:rPr>
              <a:t>mattina</a:t>
            </a:r>
            <a:r>
              <a:rPr lang="en-US" dirty="0">
                <a:latin typeface="Arial Black" panose="020B0A04020102020204" pitchFamily="34" charset="0"/>
              </a:rPr>
              <a:t> mi </a:t>
            </a:r>
            <a:r>
              <a:rPr lang="en-US" dirty="0" err="1">
                <a:latin typeface="Arial Black" panose="020B0A04020102020204" pitchFamily="34" charset="0"/>
              </a:rPr>
              <a:t>ero</a:t>
            </a:r>
            <a:r>
              <a:rPr lang="en-US" dirty="0">
                <a:latin typeface="Arial Black" panose="020B0A04020102020204" pitchFamily="34" charset="0"/>
              </a:rPr>
              <a:t> </a:t>
            </a:r>
            <a:r>
              <a:rPr lang="en-US" dirty="0" err="1">
                <a:latin typeface="Arial Black" panose="020B0A04020102020204" pitchFamily="34" charset="0"/>
              </a:rPr>
              <a:t>svegliato</a:t>
            </a:r>
            <a:r>
              <a:rPr lang="en-US" dirty="0">
                <a:latin typeface="Arial Black" panose="020B0A04020102020204" pitchFamily="34" charset="0"/>
              </a:rPr>
              <a:t> come un bambino. La </a:t>
            </a:r>
            <a:r>
              <a:rPr lang="en-US" dirty="0" err="1">
                <a:latin typeface="Arial Black" panose="020B0A04020102020204" pitchFamily="34" charset="0"/>
              </a:rPr>
              <a:t>notte</a:t>
            </a:r>
            <a:r>
              <a:rPr lang="en-US" dirty="0">
                <a:latin typeface="Arial Black" panose="020B0A04020102020204" pitchFamily="34" charset="0"/>
              </a:rPr>
              <a:t> mi </a:t>
            </a:r>
            <a:r>
              <a:rPr lang="en-US" dirty="0" err="1">
                <a:latin typeface="Arial Black" panose="020B0A04020102020204" pitchFamily="34" charset="0"/>
              </a:rPr>
              <a:t>addormentai</a:t>
            </a:r>
            <a:r>
              <a:rPr lang="en-US" dirty="0">
                <a:latin typeface="Arial Black" panose="020B0A04020102020204" pitchFamily="34" charset="0"/>
              </a:rPr>
              <a:t> come un </a:t>
            </a:r>
            <a:r>
              <a:rPr lang="en-US" dirty="0" err="1">
                <a:latin typeface="Arial Black" panose="020B0A04020102020204" pitchFamily="34" charset="0"/>
              </a:rPr>
              <a:t>ebreo</a:t>
            </a:r>
            <a:r>
              <a:rPr lang="en-US" dirty="0">
                <a:latin typeface="Arial Black" panose="020B0A04020102020204" pitchFamily="34" charset="0"/>
              </a:rPr>
              <a:t>.»</a:t>
            </a:r>
          </a:p>
        </p:txBody>
      </p:sp>
      <p:sp>
        <p:nvSpPr>
          <p:cNvPr id="8" name="CasellaDiTesto 7">
            <a:extLst>
              <a:ext uri="{FF2B5EF4-FFF2-40B4-BE49-F238E27FC236}">
                <a16:creationId xmlns:a16="http://schemas.microsoft.com/office/drawing/2014/main" id="{1DC82E79-D12B-463B-A493-8C71D68A7A67}"/>
              </a:ext>
            </a:extLst>
          </p:cNvPr>
          <p:cNvSpPr txBox="1"/>
          <p:nvPr/>
        </p:nvSpPr>
        <p:spPr>
          <a:xfrm>
            <a:off x="5348918" y="5144408"/>
            <a:ext cx="6098344" cy="1477328"/>
          </a:xfrm>
          <a:prstGeom prst="rect">
            <a:avLst/>
          </a:prstGeom>
          <a:noFill/>
        </p:spPr>
        <p:txBody>
          <a:bodyPr wrap="square">
            <a:spAutoFit/>
          </a:bodyPr>
          <a:lstStyle/>
          <a:p>
            <a:pPr>
              <a:spcAft>
                <a:spcPts val="600"/>
              </a:spcAft>
            </a:pPr>
            <a:r>
              <a:rPr lang="it-IT" dirty="0">
                <a:latin typeface="Arial Black" panose="020B0A04020102020204" pitchFamily="34" charset="0"/>
              </a:rPr>
              <a:t>Dei 776 bambini ebrei italiani di età inferiore ai 14 anni che furono deportati a Auschwitz, Sami è tra i soli 25 sopravvissuti. Dell’intera comunità ebraica di Rodi rimanevano solo 33 uomini e 120 donne.</a:t>
            </a:r>
          </a:p>
        </p:txBody>
      </p:sp>
    </p:spTree>
    <p:extLst>
      <p:ext uri="{BB962C8B-B14F-4D97-AF65-F5344CB8AC3E}">
        <p14:creationId xmlns:p14="http://schemas.microsoft.com/office/powerpoint/2010/main" val="3599624718"/>
      </p:ext>
    </p:extLst>
  </p:cSld>
  <p:clrMapOvr>
    <a:masterClrMapping/>
  </p:clrMapOvr>
  <mc:AlternateContent xmlns:mc="http://schemas.openxmlformats.org/markup-compatibility/2006" xmlns:p14="http://schemas.microsoft.com/office/powerpoint/2010/main">
    <mc:Choice Requires="p14">
      <p:transition spd="slow" p14:dur="1600" advClick="0" advTm="9000">
        <p:blinds dir="vert"/>
      </p:transition>
    </mc:Choice>
    <mc:Fallback xmlns="">
      <p:transition spd="slow" advClick="0" advTm="9000">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34" name="Rectangle 72">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hoah. I bambini hanno memoria - Il tempo e la storia - Il Tempo e la  Storia - Shoah. I bambini hanno memoria - Video - RaiPlay">
            <a:extLst>
              <a:ext uri="{FF2B5EF4-FFF2-40B4-BE49-F238E27FC236}">
                <a16:creationId xmlns:a16="http://schemas.microsoft.com/office/drawing/2014/main" id="{C9F64E33-D0AD-4528-A803-07FA1EF43F5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
          <a:stretch/>
        </p:blipFill>
        <p:spPr bwMode="auto">
          <a:xfrm>
            <a:off x="3048" y="0"/>
            <a:ext cx="12188952" cy="7146561"/>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74">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1A7F66E-8AC1-4E32-944C-928AFA4B4118}"/>
              </a:ext>
            </a:extLst>
          </p:cNvPr>
          <p:cNvSpPr>
            <a:spLocks noGrp="1"/>
          </p:cNvSpPr>
          <p:nvPr>
            <p:ph type="title"/>
          </p:nvPr>
        </p:nvSpPr>
        <p:spPr>
          <a:xfrm>
            <a:off x="445008" y="4764315"/>
            <a:ext cx="10908792" cy="1069848"/>
          </a:xfrm>
        </p:spPr>
        <p:txBody>
          <a:bodyPr vert="horz" lIns="91440" tIns="45720" rIns="91440" bIns="45720" rtlCol="0" anchor="ctr">
            <a:normAutofit/>
          </a:bodyPr>
          <a:lstStyle/>
          <a:p>
            <a:pPr algn="ctr">
              <a:lnSpc>
                <a:spcPct val="90000"/>
              </a:lnSpc>
            </a:pPr>
            <a:r>
              <a:rPr lang="en-US" sz="3800" dirty="0">
                <a:solidFill>
                  <a:schemeClr val="bg1"/>
                </a:solidFill>
                <a:highlight>
                  <a:srgbClr val="000000"/>
                </a:highlight>
              </a:rPr>
              <a:t>Ogni bambino ha il diritto di essere bambino</a:t>
            </a:r>
          </a:p>
        </p:txBody>
      </p:sp>
    </p:spTree>
    <p:extLst>
      <p:ext uri="{BB962C8B-B14F-4D97-AF65-F5344CB8AC3E}">
        <p14:creationId xmlns:p14="http://schemas.microsoft.com/office/powerpoint/2010/main" val="2014728038"/>
      </p:ext>
    </p:extLst>
  </p:cSld>
  <p:clrMapOvr>
    <a:masterClrMapping/>
  </p:clrMapOvr>
  <mc:AlternateContent xmlns:mc="http://schemas.openxmlformats.org/markup-compatibility/2006" xmlns:p14="http://schemas.microsoft.com/office/powerpoint/2010/main">
    <mc:Choice Requires="p14">
      <p:transition spd="slow" p14:dur="1250" advClick="0" advTm="9000">
        <p14:flip dir="r"/>
      </p:transition>
    </mc:Choice>
    <mc:Fallback xmlns="">
      <p:transition spd="slow" advClick="0" advTm="9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3B9EA0F-EEF5-47C4-803D-B0C89774850E}"/>
              </a:ext>
            </a:extLst>
          </p:cNvPr>
          <p:cNvSpPr>
            <a:spLocks noGrp="1"/>
          </p:cNvSpPr>
          <p:nvPr>
            <p:ph type="title"/>
          </p:nvPr>
        </p:nvSpPr>
        <p:spPr>
          <a:xfrm>
            <a:off x="630936" y="639520"/>
            <a:ext cx="3429000" cy="1719072"/>
          </a:xfrm>
        </p:spPr>
        <p:txBody>
          <a:bodyPr anchor="b">
            <a:normAutofit/>
          </a:bodyPr>
          <a:lstStyle/>
          <a:p>
            <a:r>
              <a:rPr lang="it-IT"/>
              <a:t>Primo Levi </a:t>
            </a:r>
          </a:p>
        </p:txBody>
      </p:sp>
      <p:sp>
        <p:nvSpPr>
          <p:cNvPr id="30"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52D2E8"/>
          </a:solidFill>
          <a:ln w="38100" cap="rnd">
            <a:solidFill>
              <a:srgbClr val="52D2E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AEDD240D-4C84-4C8E-A599-F5DF90F02FB9}"/>
              </a:ext>
            </a:extLst>
          </p:cNvPr>
          <p:cNvSpPr>
            <a:spLocks noGrp="1"/>
          </p:cNvSpPr>
          <p:nvPr>
            <p:ph idx="1"/>
          </p:nvPr>
        </p:nvSpPr>
        <p:spPr>
          <a:xfrm>
            <a:off x="630936" y="2807208"/>
            <a:ext cx="3429000" cy="3410712"/>
          </a:xfrm>
        </p:spPr>
        <p:txBody>
          <a:bodyPr anchor="t">
            <a:normAutofit/>
          </a:bodyPr>
          <a:lstStyle/>
          <a:p>
            <a:pPr>
              <a:lnSpc>
                <a:spcPct val="100000"/>
              </a:lnSpc>
            </a:pPr>
            <a:r>
              <a:rPr lang="it-IT" sz="1300" dirty="0">
                <a:effectLst/>
                <a:latin typeface="Arial Black" panose="020B0A04020102020204" pitchFamily="34" charset="0"/>
                <a:ea typeface="Calibri" panose="020F0502020204030204" pitchFamily="34" charset="0"/>
                <a:cs typeface="Times New Roman" panose="02020603050405020304" pitchFamily="18" charset="0"/>
              </a:rPr>
              <a:t>Partigiano antifascista, il 13 dicembre 1943 venne arrestato dai fascisti in Valle d'Aosta, venendo prima mandato in un campo di raccolta a Fossoli e, nel febbraio dell'anno successivo, deportato nel campo di concentramento di Auschwitz in quanto ebreo. Scampato al lager, tornò in Italia, dove si dedicò con impegno al compito di raccontare le atrocità viste e subite.</a:t>
            </a:r>
          </a:p>
        </p:txBody>
      </p:sp>
      <mc:AlternateContent xmlns:mc="http://schemas.openxmlformats.org/markup-compatibility/2006" xmlns:p14="http://schemas.microsoft.com/office/powerpoint/2010/main">
        <mc:Choice Requires="p14">
          <p:contentPart p14:bwMode="auto" r:id="rId2">
            <p14:nvContentPartPr>
              <p14:cNvPr id="32" name="Ink 3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32" name="Ink 31">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7" name="Immagine 6" descr="Immagine che contiene tavolo&#10;&#10;Descrizione generata automaticamente">
            <a:extLst>
              <a:ext uri="{FF2B5EF4-FFF2-40B4-BE49-F238E27FC236}">
                <a16:creationId xmlns:a16="http://schemas.microsoft.com/office/drawing/2014/main" id="{8F41A53D-78FA-4875-9536-49215536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296" y="840105"/>
            <a:ext cx="6903720" cy="5177790"/>
          </a:xfrm>
          <a:prstGeom prst="rect">
            <a:avLst/>
          </a:prstGeom>
        </p:spPr>
      </p:pic>
    </p:spTree>
    <p:extLst>
      <p:ext uri="{BB962C8B-B14F-4D97-AF65-F5344CB8AC3E}">
        <p14:creationId xmlns:p14="http://schemas.microsoft.com/office/powerpoint/2010/main" val="97901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crush"/>
      </p:transition>
    </mc:Choice>
    <mc:Fallback xmlns="">
      <p:transition spd="slow" advClick="0"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B7EC1AD-798F-42A6-86BA-42F7E8E8AC6E}"/>
              </a:ext>
            </a:extLst>
          </p:cNvPr>
          <p:cNvSpPr>
            <a:spLocks noGrp="1"/>
          </p:cNvSpPr>
          <p:nvPr>
            <p:ph type="title"/>
          </p:nvPr>
        </p:nvSpPr>
        <p:spPr>
          <a:xfrm>
            <a:off x="576072" y="238539"/>
            <a:ext cx="11018520" cy="1434415"/>
          </a:xfrm>
        </p:spPr>
        <p:txBody>
          <a:bodyPr anchor="b">
            <a:normAutofit/>
          </a:bodyPr>
          <a:lstStyle/>
          <a:p>
            <a:r>
              <a:rPr lang="it-IT" sz="7200" dirty="0"/>
              <a:t>Nicholas Winton</a:t>
            </a:r>
          </a:p>
        </p:txBody>
      </p:sp>
      <p:sp>
        <p:nvSpPr>
          <p:cNvPr id="3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64785F4-D723-43C9-9EF7-82CA6A5A7DA7}"/>
              </a:ext>
            </a:extLst>
          </p:cNvPr>
          <p:cNvSpPr>
            <a:spLocks noGrp="1"/>
          </p:cNvSpPr>
          <p:nvPr>
            <p:ph idx="1"/>
          </p:nvPr>
        </p:nvSpPr>
        <p:spPr>
          <a:xfrm>
            <a:off x="575278" y="1985994"/>
            <a:ext cx="6713552" cy="4119172"/>
          </a:xfrm>
        </p:spPr>
        <p:txBody>
          <a:bodyPr anchor="t">
            <a:normAutofit/>
          </a:bodyPr>
          <a:lstStyle/>
          <a:p>
            <a:pPr>
              <a:lnSpc>
                <a:spcPct val="100000"/>
              </a:lnSpc>
            </a:pPr>
            <a:r>
              <a:rPr lang="en-US" sz="1500" dirty="0">
                <a:latin typeface="Arial Black" panose="020B0A04020102020204" pitchFamily="34" charset="0"/>
                <a:cs typeface="Times New Roman" panose="02020603050405020304" pitchFamily="18" charset="0"/>
              </a:rPr>
              <a:t>In 1938  a 29 year old man called mum Nicholas Winton was living and working in </a:t>
            </a:r>
            <a:r>
              <a:rPr lang="en-US" sz="1500" dirty="0" err="1">
                <a:latin typeface="Arial Black" panose="020B0A04020102020204" pitchFamily="34" charset="0"/>
                <a:cs typeface="Times New Roman" panose="02020603050405020304" pitchFamily="18" charset="0"/>
              </a:rPr>
              <a:t>london</a:t>
            </a:r>
            <a:r>
              <a:rPr lang="en-US" sz="1500" dirty="0">
                <a:latin typeface="Arial Black" panose="020B0A04020102020204" pitchFamily="34" charset="0"/>
                <a:cs typeface="Times New Roman" panose="02020603050405020304" pitchFamily="18" charset="0"/>
              </a:rPr>
              <a:t>. One day he received a telephone call from a friend in Prague ,Czechoslovakia. Winton’s friend worked for the </a:t>
            </a:r>
            <a:r>
              <a:rPr lang="en-US" sz="1500" dirty="0" err="1">
                <a:latin typeface="Arial Black" panose="020B0A04020102020204" pitchFamily="34" charset="0"/>
                <a:cs typeface="Times New Roman" panose="02020603050405020304" pitchFamily="18" charset="0"/>
              </a:rPr>
              <a:t>british</a:t>
            </a:r>
            <a:r>
              <a:rPr lang="en-US" sz="1500" dirty="0">
                <a:latin typeface="Arial Black" panose="020B0A04020102020204" pitchFamily="34" charset="0"/>
                <a:cs typeface="Times New Roman" panose="02020603050405020304" pitchFamily="18" charset="0"/>
              </a:rPr>
              <a:t> embassy and he was helping to </a:t>
            </a:r>
            <a:r>
              <a:rPr lang="en-US" sz="1500" dirty="0" err="1">
                <a:latin typeface="Arial Black" panose="020B0A04020102020204" pitchFamily="34" charset="0"/>
                <a:cs typeface="Times New Roman" panose="02020603050405020304" pitchFamily="18" charset="0"/>
              </a:rPr>
              <a:t>organise</a:t>
            </a:r>
            <a:r>
              <a:rPr lang="en-US" sz="1500" dirty="0">
                <a:latin typeface="Arial Black" panose="020B0A04020102020204" pitchFamily="34" charset="0"/>
                <a:cs typeface="Times New Roman" panose="02020603050405020304" pitchFamily="18" charset="0"/>
              </a:rPr>
              <a:t> refugee camps for many families from Czechoslovakia. These families were in  danger </a:t>
            </a:r>
            <a:r>
              <a:rPr lang="en-US" sz="1500" dirty="0" err="1">
                <a:latin typeface="Arial Black" panose="020B0A04020102020204" pitchFamily="34" charset="0"/>
                <a:cs typeface="Times New Roman" panose="02020603050405020304" pitchFamily="18" charset="0"/>
              </a:rPr>
              <a:t>bacause</a:t>
            </a:r>
            <a:r>
              <a:rPr lang="en-US" sz="1500" dirty="0">
                <a:latin typeface="Arial Black" panose="020B0A04020102020204" pitchFamily="34" charset="0"/>
                <a:cs typeface="Times New Roman" panose="02020603050405020304" pitchFamily="18" charset="0"/>
              </a:rPr>
              <a:t> they  were </a:t>
            </a:r>
            <a:r>
              <a:rPr lang="en-US" sz="1500" dirty="0" err="1">
                <a:latin typeface="Arial Black" panose="020B0A04020102020204" pitchFamily="34" charset="0"/>
                <a:cs typeface="Times New Roman" panose="02020603050405020304" pitchFamily="18" charset="0"/>
              </a:rPr>
              <a:t>jewish</a:t>
            </a:r>
            <a:r>
              <a:rPr lang="en-US" sz="1500" dirty="0">
                <a:latin typeface="Arial Black" panose="020B0A04020102020204" pitchFamily="34" charset="0"/>
                <a:cs typeface="Times New Roman" panose="02020603050405020304" pitchFamily="18" charset="0"/>
              </a:rPr>
              <a:t>. Winton decided to go to  </a:t>
            </a:r>
            <a:r>
              <a:rPr lang="en-US" sz="1500" dirty="0" err="1">
                <a:latin typeface="Arial Black" panose="020B0A04020102020204" pitchFamily="34" charset="0"/>
                <a:cs typeface="Times New Roman" panose="02020603050405020304" pitchFamily="18" charset="0"/>
              </a:rPr>
              <a:t>prague</a:t>
            </a:r>
            <a:r>
              <a:rPr lang="en-US" sz="1500" dirty="0">
                <a:latin typeface="Arial Black" panose="020B0A04020102020204" pitchFamily="34" charset="0"/>
                <a:cs typeface="Times New Roman" panose="02020603050405020304" pitchFamily="18" charset="0"/>
              </a:rPr>
              <a:t> .In  march 1939 Hitler invaded the rest of Czechoslovakia. Eight large groups of children (669 children in total) left </a:t>
            </a:r>
            <a:r>
              <a:rPr lang="en-US" sz="1500" dirty="0" err="1">
                <a:latin typeface="Arial Black" panose="020B0A04020102020204" pitchFamily="34" charset="0"/>
                <a:cs typeface="Times New Roman" panose="02020603050405020304" pitchFamily="18" charset="0"/>
              </a:rPr>
              <a:t>prague</a:t>
            </a:r>
            <a:r>
              <a:rPr lang="en-US" sz="1500" dirty="0">
                <a:latin typeface="Arial Black" panose="020B0A04020102020204" pitchFamily="34" charset="0"/>
                <a:cs typeface="Times New Roman" panose="02020603050405020304" pitchFamily="18" charset="0"/>
              </a:rPr>
              <a:t>. On </a:t>
            </a:r>
            <a:r>
              <a:rPr lang="en-US" sz="1500" dirty="0" err="1">
                <a:latin typeface="Arial Black" panose="020B0A04020102020204" pitchFamily="34" charset="0"/>
                <a:cs typeface="Times New Roman" panose="02020603050405020304" pitchFamily="18" charset="0"/>
              </a:rPr>
              <a:t>september</a:t>
            </a:r>
            <a:r>
              <a:rPr lang="en-US" sz="1500" dirty="0">
                <a:latin typeface="Arial Black" panose="020B0A04020102020204" pitchFamily="34" charset="0"/>
                <a:cs typeface="Times New Roman" panose="02020603050405020304" pitchFamily="18" charset="0"/>
              </a:rPr>
              <a:t> 3, 1939 eight train at </a:t>
            </a:r>
            <a:r>
              <a:rPr lang="en-US" sz="1500" dirty="0" err="1">
                <a:latin typeface="Arial Black" panose="020B0A04020102020204" pitchFamily="34" charset="0"/>
                <a:cs typeface="Times New Roman" panose="02020603050405020304" pitchFamily="18" charset="0"/>
              </a:rPr>
              <a:t>prague</a:t>
            </a:r>
            <a:r>
              <a:rPr lang="en-US" sz="1500" dirty="0">
                <a:latin typeface="Arial Black" panose="020B0A04020102020204" pitchFamily="34" charset="0"/>
                <a:cs typeface="Times New Roman" panose="02020603050405020304" pitchFamily="18" charset="0"/>
              </a:rPr>
              <a:t> station .In  1988  his wife  found documents letters and photos and winton finally told his story. In </a:t>
            </a:r>
            <a:r>
              <a:rPr lang="en-US" sz="1500" dirty="0" err="1">
                <a:latin typeface="Arial Black" panose="020B0A04020102020204" pitchFamily="34" charset="0"/>
                <a:cs typeface="Times New Roman" panose="02020603050405020304" pitchFamily="18" charset="0"/>
              </a:rPr>
              <a:t>september</a:t>
            </a:r>
            <a:r>
              <a:rPr lang="en-US" sz="1500" dirty="0">
                <a:latin typeface="Arial Black" panose="020B0A04020102020204" pitchFamily="34" charset="0"/>
                <a:cs typeface="Times New Roman" panose="02020603050405020304" pitchFamily="18" charset="0"/>
              </a:rPr>
              <a:t> 2009 a special train left Prague station with their children </a:t>
            </a:r>
            <a:endParaRPr lang="it-IT" sz="1500" dirty="0">
              <a:latin typeface="Arial Black" panose="020B0A0402010202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6990E9A1-9E66-41EF-AE82-46A8B440B283}"/>
              </a:ext>
            </a:extLst>
          </p:cNvPr>
          <p:cNvPicPr>
            <a:picLocks noChangeAspect="1"/>
          </p:cNvPicPr>
          <p:nvPr/>
        </p:nvPicPr>
        <p:blipFill rotWithShape="1">
          <a:blip r:embed="rId2"/>
          <a:srcRect l="28774" r="17171"/>
          <a:stretch/>
        </p:blipFill>
        <p:spPr>
          <a:xfrm>
            <a:off x="7675658" y="2093976"/>
            <a:ext cx="3941064" cy="4096512"/>
          </a:xfrm>
          <a:prstGeom prst="rect">
            <a:avLst/>
          </a:prstGeom>
        </p:spPr>
      </p:pic>
    </p:spTree>
    <p:extLst>
      <p:ext uri="{BB962C8B-B14F-4D97-AF65-F5344CB8AC3E}">
        <p14:creationId xmlns:p14="http://schemas.microsoft.com/office/powerpoint/2010/main" val="4270454836"/>
      </p:ext>
    </p:extLst>
  </p:cSld>
  <p:clrMapOvr>
    <a:masterClrMapping/>
  </p:clrMapOvr>
  <p:transition spd="slow" advClick="0" advTm="9000">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73E3DCF-8A68-478F-9139-5435ECEADEFE}"/>
              </a:ext>
            </a:extLst>
          </p:cNvPr>
          <p:cNvSpPr>
            <a:spLocks noGrp="1"/>
          </p:cNvSpPr>
          <p:nvPr>
            <p:ph type="title"/>
          </p:nvPr>
        </p:nvSpPr>
        <p:spPr>
          <a:xfrm>
            <a:off x="576072" y="238539"/>
            <a:ext cx="11018520" cy="1434415"/>
          </a:xfrm>
        </p:spPr>
        <p:txBody>
          <a:bodyPr anchor="b">
            <a:normAutofit/>
          </a:bodyPr>
          <a:lstStyle/>
          <a:p>
            <a:pPr>
              <a:lnSpc>
                <a:spcPct val="90000"/>
              </a:lnSpc>
            </a:pPr>
            <a:r>
              <a:rPr lang="fr-FR" sz="5600" dirty="0"/>
              <a:t>Convoi n° 77 du 31 juillet 1944</a:t>
            </a:r>
            <a:endParaRPr lang="it-IT" sz="5600" dirty="0"/>
          </a:p>
        </p:txBody>
      </p:sp>
      <p:sp>
        <p:nvSpPr>
          <p:cNvPr id="1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D4F7E290-4AA5-4902-9A0C-2D5957282BEC}"/>
              </a:ext>
            </a:extLst>
          </p:cNvPr>
          <p:cNvSpPr>
            <a:spLocks noGrp="1"/>
          </p:cNvSpPr>
          <p:nvPr>
            <p:ph idx="1"/>
          </p:nvPr>
        </p:nvSpPr>
        <p:spPr>
          <a:xfrm>
            <a:off x="572493" y="2071316"/>
            <a:ext cx="6713552" cy="4119172"/>
          </a:xfrm>
        </p:spPr>
        <p:txBody>
          <a:bodyPr anchor="t">
            <a:normAutofit/>
          </a:bodyPr>
          <a:lstStyle/>
          <a:p>
            <a:pPr>
              <a:lnSpc>
                <a:spcPct val="100000"/>
              </a:lnSpc>
              <a:spcAft>
                <a:spcPts val="800"/>
              </a:spcAft>
            </a:pPr>
            <a:r>
              <a:rPr lang="it-IT" sz="1500" dirty="0">
                <a:latin typeface="Arial Black" panose="020B0A04020102020204" pitchFamily="34" charset="0"/>
                <a:cs typeface="Times New Roman" panose="02020603050405020304" pitchFamily="18" charset="0"/>
              </a:rPr>
              <a:t>Le </a:t>
            </a:r>
            <a:r>
              <a:rPr lang="it-IT" sz="1500" dirty="0" err="1">
                <a:latin typeface="Arial Black" panose="020B0A04020102020204" pitchFamily="34" charset="0"/>
                <a:cs typeface="Times New Roman" panose="02020603050405020304" pitchFamily="18" charset="0"/>
              </a:rPr>
              <a:t>convoi</a:t>
            </a:r>
            <a:r>
              <a:rPr lang="it-IT" sz="1500" dirty="0">
                <a:latin typeface="Arial Black" panose="020B0A04020102020204" pitchFamily="34" charset="0"/>
                <a:cs typeface="Times New Roman" panose="02020603050405020304" pitchFamily="18" charset="0"/>
              </a:rPr>
              <a:t> no 77 </a:t>
            </a:r>
            <a:r>
              <a:rPr lang="it-IT" sz="1500" dirty="0" err="1">
                <a:latin typeface="Arial Black" panose="020B0A04020102020204" pitchFamily="34" charset="0"/>
                <a:cs typeface="Times New Roman" panose="02020603050405020304" pitchFamily="18" charset="0"/>
              </a:rPr>
              <a:t>du</a:t>
            </a:r>
            <a:r>
              <a:rPr lang="it-IT" sz="1500" dirty="0">
                <a:latin typeface="Arial Black" panose="020B0A04020102020204" pitchFamily="34" charset="0"/>
                <a:cs typeface="Times New Roman" panose="02020603050405020304" pitchFamily="18" charset="0"/>
              </a:rPr>
              <a:t> 31 </a:t>
            </a:r>
            <a:r>
              <a:rPr lang="it-IT" sz="1500" dirty="0" err="1">
                <a:latin typeface="Arial Black" panose="020B0A04020102020204" pitchFamily="34" charset="0"/>
                <a:cs typeface="Times New Roman" panose="02020603050405020304" pitchFamily="18" charset="0"/>
              </a:rPr>
              <a:t>juillet</a:t>
            </a:r>
            <a:r>
              <a:rPr lang="it-IT" sz="1500" dirty="0">
                <a:latin typeface="Arial Black" panose="020B0A04020102020204" pitchFamily="34" charset="0"/>
                <a:cs typeface="Times New Roman" panose="02020603050405020304" pitchFamily="18" charset="0"/>
              </a:rPr>
              <a:t> 1944, </a:t>
            </a:r>
            <a:r>
              <a:rPr lang="it-IT" sz="1500" dirty="0" err="1">
                <a:latin typeface="Arial Black" panose="020B0A04020102020204" pitchFamily="34" charset="0"/>
                <a:cs typeface="Times New Roman" panose="02020603050405020304" pitchFamily="18" charset="0"/>
              </a:rPr>
              <a:t>ou</a:t>
            </a:r>
            <a:r>
              <a:rPr lang="it-IT" sz="1500" dirty="0">
                <a:latin typeface="Arial Black" panose="020B0A04020102020204" pitchFamily="34" charset="0"/>
                <a:cs typeface="Times New Roman" panose="02020603050405020304" pitchFamily="18" charset="0"/>
              </a:rPr>
              <a:t> « </a:t>
            </a:r>
            <a:r>
              <a:rPr lang="it-IT" sz="1500" dirty="0" err="1">
                <a:latin typeface="Arial Black" panose="020B0A04020102020204" pitchFamily="34" charset="0"/>
                <a:cs typeface="Times New Roman" panose="02020603050405020304" pitchFamily="18" charset="0"/>
              </a:rPr>
              <a:t>convoi</a:t>
            </a:r>
            <a:r>
              <a:rPr lang="it-IT" sz="1500" dirty="0">
                <a:latin typeface="Arial Black" panose="020B0A04020102020204" pitchFamily="34" charset="0"/>
                <a:cs typeface="Times New Roman" panose="02020603050405020304" pitchFamily="18" charset="0"/>
              </a:rPr>
              <a:t> 77 », est le dernier1 grand </a:t>
            </a:r>
            <a:r>
              <a:rPr lang="it-IT" sz="1500" dirty="0" err="1">
                <a:latin typeface="Arial Black" panose="020B0A04020102020204" pitchFamily="34" charset="0"/>
                <a:cs typeface="Times New Roman" panose="02020603050405020304" pitchFamily="18" charset="0"/>
              </a:rPr>
              <a:t>convoi</a:t>
            </a:r>
            <a:r>
              <a:rPr lang="it-IT" sz="1500" dirty="0">
                <a:latin typeface="Arial Black" panose="020B0A04020102020204" pitchFamily="34" charset="0"/>
                <a:cs typeface="Times New Roman" panose="02020603050405020304" pitchFamily="18" charset="0"/>
              </a:rPr>
              <a:t> de </a:t>
            </a:r>
            <a:r>
              <a:rPr lang="it-IT" sz="1500" dirty="0" err="1">
                <a:latin typeface="Arial Black" panose="020B0A04020102020204" pitchFamily="34" charset="0"/>
                <a:cs typeface="Times New Roman" panose="02020603050405020304" pitchFamily="18" charset="0"/>
              </a:rPr>
              <a:t>déportation</a:t>
            </a:r>
            <a:r>
              <a:rPr lang="it-IT" sz="1500" dirty="0">
                <a:latin typeface="Arial Black" panose="020B0A04020102020204" pitchFamily="34" charset="0"/>
                <a:cs typeface="Times New Roman" panose="02020603050405020304" pitchFamily="18" charset="0"/>
              </a:rPr>
              <a:t> de </a:t>
            </a:r>
            <a:r>
              <a:rPr lang="it-IT" sz="1500" dirty="0" err="1">
                <a:latin typeface="Arial Black" panose="020B0A04020102020204" pitchFamily="34" charset="0"/>
                <a:cs typeface="Times New Roman" panose="02020603050405020304" pitchFamily="18" charset="0"/>
              </a:rPr>
              <a:t>Juifs</a:t>
            </a:r>
            <a:r>
              <a:rPr lang="it-IT" sz="1500" dirty="0">
                <a:latin typeface="Arial Black" panose="020B0A04020102020204" pitchFamily="34" charset="0"/>
                <a:cs typeface="Times New Roman" panose="02020603050405020304" pitchFamily="18" charset="0"/>
              </a:rPr>
              <a:t> parti </a:t>
            </a:r>
            <a:r>
              <a:rPr lang="it-IT" sz="1500" dirty="0" err="1">
                <a:latin typeface="Arial Black" panose="020B0A04020102020204" pitchFamily="34" charset="0"/>
                <a:cs typeface="Times New Roman" panose="02020603050405020304" pitchFamily="18" charset="0"/>
              </a:rPr>
              <a:t>du</a:t>
            </a:r>
            <a:r>
              <a:rPr lang="it-IT" sz="1500" dirty="0">
                <a:latin typeface="Arial Black" panose="020B0A04020102020204" pitchFamily="34" charset="0"/>
                <a:cs typeface="Times New Roman" panose="02020603050405020304" pitchFamily="18" charset="0"/>
              </a:rPr>
              <a:t> camp d'</a:t>
            </a:r>
            <a:r>
              <a:rPr lang="it-IT" sz="1500" dirty="0" err="1">
                <a:latin typeface="Arial Black" panose="020B0A04020102020204" pitchFamily="34" charset="0"/>
                <a:cs typeface="Times New Roman" panose="02020603050405020304" pitchFamily="18" charset="0"/>
              </a:rPr>
              <a:t>internement</a:t>
            </a:r>
            <a:r>
              <a:rPr lang="it-IT" sz="1500" dirty="0">
                <a:latin typeface="Arial Black" panose="020B0A04020102020204" pitchFamily="34" charset="0"/>
                <a:cs typeface="Times New Roman" panose="02020603050405020304" pitchFamily="18" charset="0"/>
              </a:rPr>
              <a:t> de </a:t>
            </a:r>
            <a:r>
              <a:rPr lang="it-IT" sz="1500" dirty="0" err="1">
                <a:latin typeface="Arial Black" panose="020B0A04020102020204" pitchFamily="34" charset="0"/>
                <a:cs typeface="Times New Roman" panose="02020603050405020304" pitchFamily="18" charset="0"/>
              </a:rPr>
              <a:t>Drancy</a:t>
            </a:r>
            <a:r>
              <a:rPr lang="it-IT" sz="1500" dirty="0">
                <a:latin typeface="Arial Black" panose="020B0A04020102020204" pitchFamily="34" charset="0"/>
                <a:cs typeface="Times New Roman" panose="02020603050405020304" pitchFamily="18" charset="0"/>
              </a:rPr>
              <a:t> pour la gare de </a:t>
            </a:r>
            <a:r>
              <a:rPr lang="it-IT" sz="1500" dirty="0" err="1">
                <a:latin typeface="Arial Black" panose="020B0A04020102020204" pitchFamily="34" charset="0"/>
                <a:cs typeface="Times New Roman" panose="02020603050405020304" pitchFamily="18" charset="0"/>
              </a:rPr>
              <a:t>Bobigny</a:t>
            </a:r>
            <a:r>
              <a:rPr lang="it-IT" sz="1500" dirty="0">
                <a:latin typeface="Arial Black" panose="020B0A04020102020204" pitchFamily="34" charset="0"/>
                <a:cs typeface="Times New Roman" panose="02020603050405020304" pitchFamily="18" charset="0"/>
              </a:rPr>
              <a:t> à </a:t>
            </a:r>
            <a:r>
              <a:rPr lang="it-IT" sz="1500" dirty="0" err="1">
                <a:latin typeface="Arial Black" panose="020B0A04020102020204" pitchFamily="34" charset="0"/>
                <a:cs typeface="Times New Roman" panose="02020603050405020304" pitchFamily="18" charset="0"/>
              </a:rPr>
              <a:t>destination</a:t>
            </a:r>
            <a:r>
              <a:rPr lang="it-IT" sz="1500" dirty="0">
                <a:latin typeface="Arial Black" panose="020B0A04020102020204" pitchFamily="34" charset="0"/>
                <a:cs typeface="Times New Roman" panose="02020603050405020304" pitchFamily="18" charset="0"/>
              </a:rPr>
              <a:t> </a:t>
            </a:r>
            <a:r>
              <a:rPr lang="it-IT" sz="1500" dirty="0" err="1">
                <a:latin typeface="Arial Black" panose="020B0A04020102020204" pitchFamily="34" charset="0"/>
                <a:cs typeface="Times New Roman" panose="02020603050405020304" pitchFamily="18" charset="0"/>
              </a:rPr>
              <a:t>du</a:t>
            </a:r>
            <a:r>
              <a:rPr lang="it-IT" sz="1500" dirty="0">
                <a:latin typeface="Arial Black" panose="020B0A04020102020204" pitchFamily="34" charset="0"/>
                <a:cs typeface="Times New Roman" panose="02020603050405020304" pitchFamily="18" charset="0"/>
              </a:rPr>
              <a:t> camp d’</a:t>
            </a:r>
            <a:r>
              <a:rPr lang="it-IT" sz="1500" dirty="0" err="1">
                <a:latin typeface="Arial Black" panose="020B0A04020102020204" pitchFamily="34" charset="0"/>
                <a:cs typeface="Times New Roman" panose="02020603050405020304" pitchFamily="18" charset="0"/>
              </a:rPr>
              <a:t>extermination</a:t>
            </a:r>
            <a:r>
              <a:rPr lang="it-IT" sz="1500" dirty="0">
                <a:latin typeface="Arial Black" panose="020B0A04020102020204" pitchFamily="34" charset="0"/>
                <a:cs typeface="Times New Roman" panose="02020603050405020304" pitchFamily="18" charset="0"/>
              </a:rPr>
              <a:t> nazi d'Auschwitz-Birkenau.</a:t>
            </a:r>
            <a:r>
              <a:rPr lang="fr-FR" sz="1500" dirty="0">
                <a:latin typeface="Arial Black" panose="020B0A04020102020204" pitchFamily="34" charset="0"/>
                <a:cs typeface="Times New Roman" panose="02020603050405020304" pitchFamily="18" charset="0"/>
              </a:rPr>
              <a:t>Ce convoi, outre le nombre important de déportés et parmi eux d’enfants en bas âge, présente les caractéristiques de ceux qui ont été organisés dans l’urgence, face à la débâcle annoncée de l’armée allemande : les origines géographiques des déportés sont très variées (mais plus de la moitié est née en France) et certaines personnes (femmes de soldats, conjoints d'aryens, etc.) qui parfois avaient été internées dans les camps satellites de celui de Drancy, dits « camps parisiens », avaient un statut qui les avait jusqu’alors protégés des « transports ». Mais c'est surtout l'attention particulière portée à la déportation des enfants par l'officier SS Alois Brunner qui caractérise le convoi 77</a:t>
            </a:r>
          </a:p>
          <a:p>
            <a:pPr marL="0" indent="0">
              <a:lnSpc>
                <a:spcPct val="100000"/>
              </a:lnSpc>
              <a:buNone/>
            </a:pPr>
            <a:endParaRPr lang="it-IT" sz="1500" dirty="0"/>
          </a:p>
        </p:txBody>
      </p:sp>
      <p:pic>
        <p:nvPicPr>
          <p:cNvPr id="5" name="Immagine 4">
            <a:extLst>
              <a:ext uri="{FF2B5EF4-FFF2-40B4-BE49-F238E27FC236}">
                <a16:creationId xmlns:a16="http://schemas.microsoft.com/office/drawing/2014/main" id="{F8D76D4A-1D16-4B56-9580-3200C416D6D6}"/>
              </a:ext>
            </a:extLst>
          </p:cNvPr>
          <p:cNvPicPr>
            <a:picLocks noChangeAspect="1"/>
          </p:cNvPicPr>
          <p:nvPr/>
        </p:nvPicPr>
        <p:blipFill rotWithShape="1">
          <a:blip r:embed="rId2"/>
          <a:srcRect l="3365" r="2" b="2"/>
          <a:stretch/>
        </p:blipFill>
        <p:spPr>
          <a:xfrm>
            <a:off x="7675658" y="2093976"/>
            <a:ext cx="3941064" cy="4096512"/>
          </a:xfrm>
          <a:prstGeom prst="rect">
            <a:avLst/>
          </a:prstGeom>
        </p:spPr>
      </p:pic>
    </p:spTree>
    <p:extLst>
      <p:ext uri="{BB962C8B-B14F-4D97-AF65-F5344CB8AC3E}">
        <p14:creationId xmlns:p14="http://schemas.microsoft.com/office/powerpoint/2010/main" val="2375457496"/>
      </p:ext>
    </p:extLst>
  </p:cSld>
  <p:clrMapOvr>
    <a:masterClrMapping/>
  </p:clrMapOvr>
  <mc:AlternateContent xmlns:mc="http://schemas.openxmlformats.org/markup-compatibility/2006" xmlns:p14="http://schemas.microsoft.com/office/powerpoint/2010/main">
    <mc:Choice Requires="p14">
      <p:transition spd="slow" p14:dur="1600" advClick="0" advTm="9000">
        <p14:gallery dir="l"/>
      </p:transition>
    </mc:Choice>
    <mc:Fallback xmlns="">
      <p:transition spd="slow" advClick="0" advTm="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A91A3A5-4F5A-452C-8EFC-4FE16E73F6F5}"/>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10000"/>
              <a:t>La vita è Bella</a:t>
            </a:r>
          </a:p>
        </p:txBody>
      </p:sp>
      <p:pic>
        <p:nvPicPr>
          <p:cNvPr id="4" name="VID-20210117-WA0014">
            <a:hlinkClick r:id="" action="ppaction://media"/>
            <a:extLst>
              <a:ext uri="{FF2B5EF4-FFF2-40B4-BE49-F238E27FC236}">
                <a16:creationId xmlns:a16="http://schemas.microsoft.com/office/drawing/2014/main" id="{DAED2EE6-529B-4E70-993A-17E5A3059D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49271" y="591670"/>
            <a:ext cx="4888861" cy="2688873"/>
          </a:xfrm>
          <a:prstGeom prst="rect">
            <a:avLst/>
          </a:prstGeom>
        </p:spPr>
      </p:pic>
      <p:sp>
        <p:nvSpPr>
          <p:cNvPr id="13"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004C93"/>
          </a:solidFill>
          <a:ln w="38100" cap="rnd">
            <a:solidFill>
              <a:srgbClr val="004C9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7"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9"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365337472"/>
      </p:ext>
    </p:extLst>
  </p:cSld>
  <p:clrMapOvr>
    <a:masterClrMapping/>
  </p:clrMapOvr>
  <p:transition spd="med" advClick="0" advTm="9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FA2E39B7-17D8-4009-A8BA-9E8D8EC1B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33">
            <a:extLst>
              <a:ext uri="{FF2B5EF4-FFF2-40B4-BE49-F238E27FC236}">
                <a16:creationId xmlns:a16="http://schemas.microsoft.com/office/drawing/2014/main" id="{967EEEC4-6120-428D-8FB5-916920AEC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a:p>
        </p:txBody>
      </p:sp>
      <p:sp>
        <p:nvSpPr>
          <p:cNvPr id="2" name="Titolo 1">
            <a:extLst>
              <a:ext uri="{FF2B5EF4-FFF2-40B4-BE49-F238E27FC236}">
                <a16:creationId xmlns:a16="http://schemas.microsoft.com/office/drawing/2014/main" id="{E0C2A97C-2FED-449B-B2D1-3C8FFE060ABF}"/>
              </a:ext>
            </a:extLst>
          </p:cNvPr>
          <p:cNvSpPr>
            <a:spLocks noGrp="1"/>
          </p:cNvSpPr>
          <p:nvPr>
            <p:ph type="title"/>
          </p:nvPr>
        </p:nvSpPr>
        <p:spPr>
          <a:xfrm>
            <a:off x="2612571" y="1420591"/>
            <a:ext cx="6809014" cy="1102860"/>
          </a:xfrm>
        </p:spPr>
        <p:txBody>
          <a:bodyPr anchor="b">
            <a:normAutofit/>
          </a:bodyPr>
          <a:lstStyle/>
          <a:p>
            <a:r>
              <a:rPr lang="it-IT" sz="6600" dirty="0">
                <a:solidFill>
                  <a:srgbClr val="FFFFFF"/>
                </a:solidFill>
              </a:rPr>
              <a:t>SHOAH</a:t>
            </a:r>
          </a:p>
        </p:txBody>
      </p:sp>
      <p:sp>
        <p:nvSpPr>
          <p:cNvPr id="3" name="Segnaposto contenuto 2">
            <a:extLst>
              <a:ext uri="{FF2B5EF4-FFF2-40B4-BE49-F238E27FC236}">
                <a16:creationId xmlns:a16="http://schemas.microsoft.com/office/drawing/2014/main" id="{5A133DFE-0ED8-4973-B6E1-285C3AD54FBB}"/>
              </a:ext>
            </a:extLst>
          </p:cNvPr>
          <p:cNvSpPr>
            <a:spLocks noGrp="1"/>
          </p:cNvSpPr>
          <p:nvPr>
            <p:ph idx="1"/>
          </p:nvPr>
        </p:nvSpPr>
        <p:spPr>
          <a:xfrm>
            <a:off x="2612571" y="2694218"/>
            <a:ext cx="6809014" cy="3339533"/>
          </a:xfrm>
        </p:spPr>
        <p:txBody>
          <a:bodyPr>
            <a:normAutofit/>
          </a:bodyPr>
          <a:lstStyle/>
          <a:p>
            <a:r>
              <a:rPr lang="it-IT" sz="3200" b="1" dirty="0">
                <a:latin typeface="Arial Black" panose="020B0A04020102020204" pitchFamily="34" charset="0"/>
              </a:rPr>
              <a:t>L'Olocausto, in quanto genocidio degli ebrei, è identificato più correttamente con il termine Shoah (in ebraico</a:t>
            </a:r>
            <a:r>
              <a:rPr lang="it-IT" sz="2600" b="1" dirty="0">
                <a:latin typeface="Arial Black" panose="020B0A04020102020204" pitchFamily="34" charset="0"/>
              </a:rPr>
              <a:t>)</a:t>
            </a:r>
          </a:p>
        </p:txBody>
      </p:sp>
    </p:spTree>
    <p:extLst>
      <p:ext uri="{BB962C8B-B14F-4D97-AF65-F5344CB8AC3E}">
        <p14:creationId xmlns:p14="http://schemas.microsoft.com/office/powerpoint/2010/main" val="4034896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000">
        <p159:morph option="byObject"/>
      </p:transition>
    </mc:Choice>
    <mc:Fallback xmlns="">
      <p:transition spd="slow" advClick="0" advTm="9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45DEEED-BE3A-4307-800A-45F555B51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F5C73706-35AD-4797-B796-D806B8FE5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006297" cy="6858000"/>
          </a:xfrm>
          <a:custGeom>
            <a:avLst/>
            <a:gdLst>
              <a:gd name="connsiteX0" fmla="*/ 5006297 w 5006297"/>
              <a:gd name="connsiteY0" fmla="*/ 0 h 6858000"/>
              <a:gd name="connsiteX1" fmla="*/ 1229608 w 5006297"/>
              <a:gd name="connsiteY1" fmla="*/ 0 h 6858000"/>
              <a:gd name="connsiteX2" fmla="*/ 1128285 w 5006297"/>
              <a:gd name="connsiteY2" fmla="*/ 156518 h 6858000"/>
              <a:gd name="connsiteX3" fmla="*/ 768782 w 5006297"/>
              <a:gd name="connsiteY3" fmla="*/ 825746 h 6858000"/>
              <a:gd name="connsiteX4" fmla="*/ 743290 w 5006297"/>
              <a:gd name="connsiteY4" fmla="*/ 860183 h 6858000"/>
              <a:gd name="connsiteX5" fmla="*/ 787138 w 5006297"/>
              <a:gd name="connsiteY5" fmla="*/ 756243 h 6858000"/>
              <a:gd name="connsiteX6" fmla="*/ 980544 w 5006297"/>
              <a:gd name="connsiteY6" fmla="*/ 339016 h 6858000"/>
              <a:gd name="connsiteX7" fmla="*/ 1161966 w 5006297"/>
              <a:gd name="connsiteY7" fmla="*/ 0 h 6858000"/>
              <a:gd name="connsiteX8" fmla="*/ 1104491 w 5006297"/>
              <a:gd name="connsiteY8" fmla="*/ 0 h 6858000"/>
              <a:gd name="connsiteX9" fmla="*/ 993044 w 5006297"/>
              <a:gd name="connsiteY9" fmla="*/ 204247 h 6858000"/>
              <a:gd name="connsiteX10" fmla="*/ 494731 w 5006297"/>
              <a:gd name="connsiteY10" fmla="*/ 1375322 h 6858000"/>
              <a:gd name="connsiteX11" fmla="*/ 46559 w 5006297"/>
              <a:gd name="connsiteY11" fmla="*/ 3329787 h 6858000"/>
              <a:gd name="connsiteX12" fmla="*/ 12272 w 5006297"/>
              <a:gd name="connsiteY12" fmla="*/ 4352595 h 6858000"/>
              <a:gd name="connsiteX13" fmla="*/ 171094 w 5006297"/>
              <a:gd name="connsiteY13" fmla="*/ 5544543 h 6858000"/>
              <a:gd name="connsiteX14" fmla="*/ 538125 w 5006297"/>
              <a:gd name="connsiteY14" fmla="*/ 6816123 h 6858000"/>
              <a:gd name="connsiteX15" fmla="*/ 555724 w 5006297"/>
              <a:gd name="connsiteY15" fmla="*/ 6858000 h 6858000"/>
              <a:gd name="connsiteX16" fmla="*/ 608303 w 5006297"/>
              <a:gd name="connsiteY16" fmla="*/ 6858000 h 6858000"/>
              <a:gd name="connsiteX17" fmla="*/ 596366 w 5006297"/>
              <a:gd name="connsiteY17" fmla="*/ 6829337 h 6858000"/>
              <a:gd name="connsiteX18" fmla="*/ 364843 w 5006297"/>
              <a:gd name="connsiteY18" fmla="*/ 6132604 h 6858000"/>
              <a:gd name="connsiteX19" fmla="*/ 213412 w 5006297"/>
              <a:gd name="connsiteY19" fmla="*/ 5505676 h 6858000"/>
              <a:gd name="connsiteX20" fmla="*/ 211628 w 5006297"/>
              <a:gd name="connsiteY20" fmla="*/ 5472254 h 6858000"/>
              <a:gd name="connsiteX21" fmla="*/ 311945 w 5006297"/>
              <a:gd name="connsiteY21" fmla="*/ 5821167 h 6858000"/>
              <a:gd name="connsiteX22" fmla="*/ 623960 w 5006297"/>
              <a:gd name="connsiteY22" fmla="*/ 6658826 h 6858000"/>
              <a:gd name="connsiteX23" fmla="*/ 717350 w 5006297"/>
              <a:gd name="connsiteY23" fmla="*/ 6858000 h 6858000"/>
              <a:gd name="connsiteX24" fmla="*/ 5006297 w 500629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297" h="6858000">
                <a:moveTo>
                  <a:pt x="5006297" y="0"/>
                </a:moveTo>
                <a:lnTo>
                  <a:pt x="1229608" y="0"/>
                </a:lnTo>
                <a:lnTo>
                  <a:pt x="1128285" y="156518"/>
                </a:lnTo>
                <a:cubicBezTo>
                  <a:pt x="996915" y="372642"/>
                  <a:pt x="877575" y="596029"/>
                  <a:pt x="768782" y="825746"/>
                </a:cubicBezTo>
                <a:cubicBezTo>
                  <a:pt x="763429" y="839224"/>
                  <a:pt x="754646" y="851089"/>
                  <a:pt x="743290" y="860183"/>
                </a:cubicBezTo>
                <a:cubicBezTo>
                  <a:pt x="757948" y="825621"/>
                  <a:pt x="772224" y="790805"/>
                  <a:pt x="787138" y="756243"/>
                </a:cubicBezTo>
                <a:cubicBezTo>
                  <a:pt x="848067" y="615114"/>
                  <a:pt x="912406" y="475964"/>
                  <a:pt x="980544" y="339016"/>
                </a:cubicBezTo>
                <a:lnTo>
                  <a:pt x="1161966" y="0"/>
                </a:lnTo>
                <a:lnTo>
                  <a:pt x="1104491" y="0"/>
                </a:lnTo>
                <a:lnTo>
                  <a:pt x="993044" y="204247"/>
                </a:lnTo>
                <a:cubicBezTo>
                  <a:pt x="798291" y="579761"/>
                  <a:pt x="634561" y="971401"/>
                  <a:pt x="494731" y="1375322"/>
                </a:cubicBezTo>
                <a:cubicBezTo>
                  <a:pt x="277072" y="2009491"/>
                  <a:pt x="126862" y="2664550"/>
                  <a:pt x="46559" y="3329787"/>
                </a:cubicBezTo>
                <a:cubicBezTo>
                  <a:pt x="4496" y="3670216"/>
                  <a:pt x="-14242" y="4010141"/>
                  <a:pt x="12272" y="4352595"/>
                </a:cubicBezTo>
                <a:cubicBezTo>
                  <a:pt x="43627" y="4752907"/>
                  <a:pt x="90918" y="5150814"/>
                  <a:pt x="171094" y="5544543"/>
                </a:cubicBezTo>
                <a:cubicBezTo>
                  <a:pt x="259524" y="5979227"/>
                  <a:pt x="379573" y="6403657"/>
                  <a:pt x="538125" y="6816123"/>
                </a:cubicBezTo>
                <a:lnTo>
                  <a:pt x="555724" y="6858000"/>
                </a:lnTo>
                <a:lnTo>
                  <a:pt x="608303" y="6858000"/>
                </a:lnTo>
                <a:lnTo>
                  <a:pt x="596366" y="6829337"/>
                </a:lnTo>
                <a:cubicBezTo>
                  <a:pt x="508696" y="6602484"/>
                  <a:pt x="431985" y="6369981"/>
                  <a:pt x="364843" y="6132604"/>
                </a:cubicBezTo>
                <a:cubicBezTo>
                  <a:pt x="306463" y="5925865"/>
                  <a:pt x="263378" y="5714822"/>
                  <a:pt x="213412" y="5505676"/>
                </a:cubicBezTo>
                <a:cubicBezTo>
                  <a:pt x="212231" y="5494574"/>
                  <a:pt x="211637" y="5483421"/>
                  <a:pt x="211628" y="5472254"/>
                </a:cubicBezTo>
                <a:cubicBezTo>
                  <a:pt x="248210" y="5599108"/>
                  <a:pt x="277401" y="5710897"/>
                  <a:pt x="311945" y="5821167"/>
                </a:cubicBezTo>
                <a:cubicBezTo>
                  <a:pt x="401999" y="6108329"/>
                  <a:pt x="505868" y="6387643"/>
                  <a:pt x="623960" y="6658826"/>
                </a:cubicBezTo>
                <a:lnTo>
                  <a:pt x="717350" y="6858000"/>
                </a:lnTo>
                <a:lnTo>
                  <a:pt x="5006297" y="6858000"/>
                </a:lnTo>
                <a:close/>
              </a:path>
            </a:pathLst>
          </a:custGeom>
          <a:solidFill>
            <a:schemeClr val="accent1"/>
          </a:solidFill>
          <a:ln w="6857" cap="flat">
            <a:noFill/>
            <a:prstDash val="solid"/>
            <a:miter/>
          </a:ln>
        </p:spPr>
        <p:txBody>
          <a:bodyPr wrap="square" rtlCol="0" anchor="ctr">
            <a:noAutofit/>
          </a:bodyPr>
          <a:lstStyle/>
          <a:p>
            <a:endParaRPr lang="en-US"/>
          </a:p>
        </p:txBody>
      </p:sp>
      <p:sp>
        <p:nvSpPr>
          <p:cNvPr id="2" name="Titolo 1">
            <a:extLst>
              <a:ext uri="{FF2B5EF4-FFF2-40B4-BE49-F238E27FC236}">
                <a16:creationId xmlns:a16="http://schemas.microsoft.com/office/drawing/2014/main" id="{E99DDBFD-17CE-4CBD-BCAD-4E718022E53A}"/>
              </a:ext>
            </a:extLst>
          </p:cNvPr>
          <p:cNvSpPr>
            <a:spLocks noGrp="1"/>
          </p:cNvSpPr>
          <p:nvPr>
            <p:ph type="title"/>
          </p:nvPr>
        </p:nvSpPr>
        <p:spPr>
          <a:xfrm>
            <a:off x="841248" y="644652"/>
            <a:ext cx="3182112" cy="5568696"/>
          </a:xfrm>
        </p:spPr>
        <p:txBody>
          <a:bodyPr>
            <a:normAutofit/>
          </a:bodyPr>
          <a:lstStyle/>
          <a:p>
            <a:r>
              <a:rPr lang="it-IT" sz="6600">
                <a:solidFill>
                  <a:srgbClr val="FFFFFF"/>
                </a:solidFill>
              </a:rPr>
              <a:t>Classe</a:t>
            </a:r>
            <a:br>
              <a:rPr lang="it-IT" sz="6600">
                <a:solidFill>
                  <a:srgbClr val="FFFFFF"/>
                </a:solidFill>
              </a:rPr>
            </a:br>
            <a:r>
              <a:rPr lang="it-IT" sz="6600">
                <a:solidFill>
                  <a:srgbClr val="FFFFFF"/>
                </a:solidFill>
              </a:rPr>
              <a:t> III B    </a:t>
            </a:r>
            <a:br>
              <a:rPr lang="it-IT" sz="6600">
                <a:solidFill>
                  <a:srgbClr val="FFFFFF"/>
                </a:solidFill>
              </a:rPr>
            </a:br>
            <a:endParaRPr lang="it-IT" sz="6600">
              <a:solidFill>
                <a:srgbClr val="FFFFFF"/>
              </a:solidFill>
            </a:endParaRPr>
          </a:p>
        </p:txBody>
      </p:sp>
      <p:sp>
        <p:nvSpPr>
          <p:cNvPr id="3" name="Segnaposto contenuto 2">
            <a:extLst>
              <a:ext uri="{FF2B5EF4-FFF2-40B4-BE49-F238E27FC236}">
                <a16:creationId xmlns:a16="http://schemas.microsoft.com/office/drawing/2014/main" id="{AE6D4E69-DA32-45B8-A340-A90DEC87D415}"/>
              </a:ext>
            </a:extLst>
          </p:cNvPr>
          <p:cNvSpPr>
            <a:spLocks noGrp="1"/>
          </p:cNvSpPr>
          <p:nvPr>
            <p:ph idx="1"/>
          </p:nvPr>
        </p:nvSpPr>
        <p:spPr>
          <a:xfrm>
            <a:off x="5201587" y="0"/>
            <a:ext cx="6987365" cy="6858000"/>
          </a:xfrm>
        </p:spPr>
        <p:txBody>
          <a:bodyPr anchor="ctr">
            <a:noAutofit/>
          </a:bodyPr>
          <a:lstStyle/>
          <a:p>
            <a:pPr marL="0" indent="0">
              <a:lnSpc>
                <a:spcPct val="100000"/>
              </a:lnSpc>
              <a:buNone/>
            </a:pPr>
            <a:r>
              <a:rPr lang="it-IT" sz="1400" dirty="0">
                <a:latin typeface="Arial Black" panose="020B0A04020102020204" pitchFamily="34" charset="0"/>
              </a:rPr>
              <a:t>Cammareri Stello                        </a:t>
            </a:r>
          </a:p>
          <a:p>
            <a:pPr marL="0" indent="0" algn="r">
              <a:lnSpc>
                <a:spcPct val="100000"/>
              </a:lnSpc>
              <a:buNone/>
            </a:pPr>
            <a:r>
              <a:rPr lang="it-IT" sz="1400" dirty="0">
                <a:latin typeface="Arial Black" panose="020B0A04020102020204" pitchFamily="34" charset="0"/>
              </a:rPr>
              <a:t>                                                                                Italiano   Francesco                            </a:t>
            </a:r>
          </a:p>
          <a:p>
            <a:pPr marL="0" indent="0">
              <a:lnSpc>
                <a:spcPct val="100000"/>
              </a:lnSpc>
              <a:buNone/>
            </a:pPr>
            <a:r>
              <a:rPr lang="it-IT" sz="1400" dirty="0">
                <a:latin typeface="Arial Black" panose="020B0A04020102020204" pitchFamily="34" charset="0"/>
              </a:rPr>
              <a:t>                      Potito’ Maria Chiara</a:t>
            </a:r>
          </a:p>
          <a:p>
            <a:pPr marL="0" indent="0">
              <a:lnSpc>
                <a:spcPct val="100000"/>
              </a:lnSpc>
              <a:buNone/>
            </a:pPr>
            <a:r>
              <a:rPr lang="it-IT" sz="1400" dirty="0">
                <a:latin typeface="Arial Black" panose="020B0A04020102020204" pitchFamily="34" charset="0"/>
              </a:rPr>
              <a:t>                                                     Carbone Federica                 </a:t>
            </a:r>
          </a:p>
          <a:p>
            <a:pPr marL="0" indent="0">
              <a:lnSpc>
                <a:spcPct val="100000"/>
              </a:lnSpc>
              <a:buNone/>
            </a:pPr>
            <a:r>
              <a:rPr lang="it-IT" sz="1400" dirty="0">
                <a:latin typeface="Arial Black" panose="020B0A04020102020204" pitchFamily="34" charset="0"/>
              </a:rPr>
              <a:t> Licastro Giuseppe                          </a:t>
            </a:r>
          </a:p>
          <a:p>
            <a:pPr marL="0" indent="0">
              <a:lnSpc>
                <a:spcPct val="100000"/>
              </a:lnSpc>
              <a:buNone/>
            </a:pPr>
            <a:r>
              <a:rPr lang="it-IT" sz="1400" dirty="0">
                <a:latin typeface="Arial Black" panose="020B0A04020102020204" pitchFamily="34" charset="0"/>
              </a:rPr>
              <a:t>                                                   Strano Elisa</a:t>
            </a:r>
          </a:p>
          <a:p>
            <a:pPr marL="0" indent="0">
              <a:lnSpc>
                <a:spcPct val="100000"/>
              </a:lnSpc>
              <a:buNone/>
            </a:pPr>
            <a:r>
              <a:rPr lang="it-IT" sz="1400" dirty="0" err="1">
                <a:latin typeface="Arial Black" panose="020B0A04020102020204" pitchFamily="34" charset="0"/>
              </a:rPr>
              <a:t>Cocolo</a:t>
            </a:r>
            <a:r>
              <a:rPr lang="it-IT" sz="1400" dirty="0">
                <a:latin typeface="Arial Black" panose="020B0A04020102020204" pitchFamily="34" charset="0"/>
              </a:rPr>
              <a:t> Bruno                             </a:t>
            </a:r>
          </a:p>
          <a:p>
            <a:pPr marL="0" indent="0">
              <a:lnSpc>
                <a:spcPct val="100000"/>
              </a:lnSpc>
              <a:buNone/>
            </a:pPr>
            <a:r>
              <a:rPr lang="it-IT" sz="1400" dirty="0">
                <a:latin typeface="Arial Black" panose="020B0A04020102020204" pitchFamily="34" charset="0"/>
              </a:rPr>
              <a:t>                                                                 </a:t>
            </a:r>
            <a:r>
              <a:rPr lang="it-IT" sz="1400" dirty="0" err="1">
                <a:latin typeface="Arial Black" panose="020B0A04020102020204" pitchFamily="34" charset="0"/>
              </a:rPr>
              <a:t>Macri’</a:t>
            </a:r>
            <a:r>
              <a:rPr lang="it-IT" sz="1400" dirty="0">
                <a:latin typeface="Arial Black" panose="020B0A04020102020204" pitchFamily="34" charset="0"/>
              </a:rPr>
              <a:t> Giuseppina                         </a:t>
            </a:r>
          </a:p>
          <a:p>
            <a:pPr marL="0" indent="0">
              <a:lnSpc>
                <a:spcPct val="100000"/>
              </a:lnSpc>
              <a:buNone/>
            </a:pPr>
            <a:r>
              <a:rPr lang="it-IT" sz="1400" dirty="0">
                <a:latin typeface="Arial Black" panose="020B0A04020102020204" pitchFamily="34" charset="0"/>
              </a:rPr>
              <a:t>                  Timpano Francesco</a:t>
            </a:r>
          </a:p>
          <a:p>
            <a:pPr marL="0" indent="0">
              <a:lnSpc>
                <a:spcPct val="100000"/>
              </a:lnSpc>
              <a:buNone/>
            </a:pPr>
            <a:r>
              <a:rPr lang="it-IT" sz="1400" dirty="0">
                <a:latin typeface="Arial Black" panose="020B0A04020102020204" pitchFamily="34" charset="0"/>
              </a:rPr>
              <a:t>                                                      Costanzo Chiara                         </a:t>
            </a:r>
          </a:p>
          <a:p>
            <a:pPr marL="0" indent="0">
              <a:lnSpc>
                <a:spcPct val="100000"/>
              </a:lnSpc>
              <a:buNone/>
            </a:pPr>
            <a:r>
              <a:rPr lang="it-IT" sz="1400" dirty="0">
                <a:latin typeface="Arial Black" panose="020B0A04020102020204" pitchFamily="34" charset="0"/>
              </a:rPr>
              <a:t>              </a:t>
            </a:r>
            <a:r>
              <a:rPr lang="it-IT" sz="1400" dirty="0" err="1">
                <a:latin typeface="Arial Black" panose="020B0A04020102020204" pitchFamily="34" charset="0"/>
              </a:rPr>
              <a:t>Macri’</a:t>
            </a:r>
            <a:r>
              <a:rPr lang="it-IT" sz="1400" dirty="0">
                <a:latin typeface="Arial Black" panose="020B0A04020102020204" pitchFamily="34" charset="0"/>
              </a:rPr>
              <a:t> Tony Annunziato                    </a:t>
            </a:r>
          </a:p>
          <a:p>
            <a:pPr marL="0" indent="0">
              <a:lnSpc>
                <a:spcPct val="100000"/>
              </a:lnSpc>
              <a:buNone/>
            </a:pPr>
            <a:r>
              <a:rPr lang="it-IT" sz="1400" dirty="0">
                <a:latin typeface="Arial Black" panose="020B0A04020102020204" pitchFamily="34" charset="0"/>
              </a:rPr>
              <a:t>                                                                       Vaccari Pasquale               </a:t>
            </a:r>
          </a:p>
          <a:p>
            <a:pPr marL="0" indent="0">
              <a:lnSpc>
                <a:spcPct val="100000"/>
              </a:lnSpc>
              <a:buNone/>
            </a:pPr>
            <a:r>
              <a:rPr lang="it-IT" sz="1400" dirty="0">
                <a:latin typeface="Arial Black" panose="020B0A04020102020204" pitchFamily="34" charset="0"/>
              </a:rPr>
              <a:t>Ruggero Giuseppe De Bruno       </a:t>
            </a:r>
          </a:p>
          <a:p>
            <a:pPr marL="0" indent="0">
              <a:lnSpc>
                <a:spcPct val="100000"/>
              </a:lnSpc>
              <a:buNone/>
            </a:pPr>
            <a:r>
              <a:rPr lang="it-IT" sz="1400" dirty="0">
                <a:latin typeface="Arial Black" panose="020B0A04020102020204" pitchFamily="34" charset="0"/>
              </a:rPr>
              <a:t>                                                    Palumbo Arcangelo                          </a:t>
            </a:r>
          </a:p>
          <a:p>
            <a:pPr marL="0" indent="0">
              <a:lnSpc>
                <a:spcPct val="100000"/>
              </a:lnSpc>
              <a:buNone/>
            </a:pPr>
            <a:r>
              <a:rPr lang="it-IT" sz="1400" dirty="0">
                <a:latin typeface="Arial Black" panose="020B0A04020102020204" pitchFamily="34" charset="0"/>
              </a:rPr>
              <a:t>                      Italiano Anna                               </a:t>
            </a:r>
          </a:p>
          <a:p>
            <a:pPr marL="0" indent="0">
              <a:lnSpc>
                <a:spcPct val="100000"/>
              </a:lnSpc>
              <a:buNone/>
            </a:pPr>
            <a:r>
              <a:rPr lang="it-IT" sz="1400" dirty="0">
                <a:latin typeface="Arial Black" panose="020B0A04020102020204" pitchFamily="34" charset="0"/>
              </a:rPr>
              <a:t>                                                                               Papalia Alessia</a:t>
            </a:r>
          </a:p>
          <a:p>
            <a:pPr marL="0" indent="0">
              <a:lnSpc>
                <a:spcPct val="100000"/>
              </a:lnSpc>
              <a:buNone/>
            </a:pPr>
            <a:r>
              <a:rPr lang="it-IT" sz="1400" dirty="0">
                <a:latin typeface="Arial Black" panose="020B0A04020102020204" pitchFamily="34" charset="0"/>
              </a:rPr>
              <a:t>      Italiano Domenicantonio            </a:t>
            </a:r>
          </a:p>
          <a:p>
            <a:pPr marL="0" indent="0">
              <a:lnSpc>
                <a:spcPct val="100000"/>
              </a:lnSpc>
              <a:buNone/>
            </a:pPr>
            <a:r>
              <a:rPr lang="it-IT" sz="1400" dirty="0">
                <a:latin typeface="Arial Black" panose="020B0A04020102020204" pitchFamily="34" charset="0"/>
              </a:rPr>
              <a:t>                                                 Papalia Giuseppe</a:t>
            </a:r>
          </a:p>
          <a:p>
            <a:pPr marL="0" indent="0">
              <a:lnSpc>
                <a:spcPct val="100000"/>
              </a:lnSpc>
              <a:buNone/>
            </a:pPr>
            <a:endParaRPr lang="it-IT" sz="1400" dirty="0">
              <a:latin typeface="Arial Black" panose="020B0A04020102020204" pitchFamily="34" charset="0"/>
            </a:endParaRPr>
          </a:p>
          <a:p>
            <a:pPr marL="0" indent="0">
              <a:lnSpc>
                <a:spcPct val="100000"/>
              </a:lnSpc>
              <a:buNone/>
            </a:pPr>
            <a:r>
              <a:rPr lang="it-IT" sz="1800" b="1" dirty="0">
                <a:solidFill>
                  <a:schemeClr val="accent1"/>
                </a:solidFill>
                <a:latin typeface="Arial Black" panose="020B0A04020102020204" pitchFamily="34" charset="0"/>
              </a:rPr>
              <a:t>                                                C</a:t>
            </a:r>
            <a:r>
              <a:rPr lang="it-IT" sz="1800" b="1" dirty="0">
                <a:solidFill>
                  <a:schemeClr val="accent1"/>
                </a:solidFill>
                <a:latin typeface="Bodoni MT" panose="02070603080606020203" pitchFamily="18" charset="0"/>
              </a:rPr>
              <a:t>on la collaborazione dei docenti                           </a:t>
            </a:r>
          </a:p>
        </p:txBody>
      </p:sp>
    </p:spTree>
    <p:extLst>
      <p:ext uri="{BB962C8B-B14F-4D97-AF65-F5344CB8AC3E}">
        <p14:creationId xmlns:p14="http://schemas.microsoft.com/office/powerpoint/2010/main" val="3638176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9000">
        <p15:prstTrans prst="curtains"/>
      </p:transition>
    </mc:Choice>
    <mc:Fallback xmlns="">
      <p:transition spd="slow" advClick="0" advTm="9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2" name="Rectangle 30">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2">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chemeClr val="accent1"/>
          </a:solidFill>
          <a:ln w="12700" cap="flat">
            <a:noFill/>
            <a:prstDash val="solid"/>
            <a:miter/>
          </a:ln>
        </p:spPr>
        <p:txBody>
          <a:bodyPr rtlCol="0" anchor="ctr"/>
          <a:lstStyle/>
          <a:p>
            <a:endParaRPr lang="en-US"/>
          </a:p>
        </p:txBody>
      </p:sp>
      <p:sp>
        <p:nvSpPr>
          <p:cNvPr id="2" name="Titolo 1">
            <a:extLst>
              <a:ext uri="{FF2B5EF4-FFF2-40B4-BE49-F238E27FC236}">
                <a16:creationId xmlns:a16="http://schemas.microsoft.com/office/drawing/2014/main" id="{3AFD1025-0A84-45A2-89EC-9200E544E520}"/>
              </a:ext>
            </a:extLst>
          </p:cNvPr>
          <p:cNvSpPr>
            <a:spLocks noGrp="1"/>
          </p:cNvSpPr>
          <p:nvPr>
            <p:ph type="title"/>
          </p:nvPr>
        </p:nvSpPr>
        <p:spPr>
          <a:xfrm>
            <a:off x="7124135" y="2156348"/>
            <a:ext cx="3971495" cy="1866748"/>
          </a:xfrm>
        </p:spPr>
        <p:txBody>
          <a:bodyPr vert="horz" lIns="91440" tIns="45720" rIns="91440" bIns="45720" rtlCol="0" anchor="b">
            <a:normAutofit/>
          </a:bodyPr>
          <a:lstStyle/>
          <a:p>
            <a:pPr algn="ctr">
              <a:lnSpc>
                <a:spcPct val="90000"/>
              </a:lnSpc>
            </a:pPr>
            <a:br>
              <a:rPr lang="en-US" sz="1900" b="1">
                <a:solidFill>
                  <a:srgbClr val="FFFFFF"/>
                </a:solidFill>
              </a:rPr>
            </a:br>
            <a:r>
              <a:rPr lang="en-US" sz="1900" b="1">
                <a:solidFill>
                  <a:srgbClr val="FFFFFF"/>
                </a:solidFill>
              </a:rPr>
              <a:t>CHE COS’è :</a:t>
            </a:r>
            <a:br>
              <a:rPr lang="en-US" sz="1900" b="1">
                <a:solidFill>
                  <a:srgbClr val="FFFFFF"/>
                </a:solidFill>
              </a:rPr>
            </a:br>
            <a:r>
              <a:rPr lang="en-US" sz="1900" b="1">
                <a:solidFill>
                  <a:srgbClr val="FFFFFF"/>
                </a:solidFill>
              </a:rPr>
              <a:t>La persecuzione e il genocidio degli ebrei avvenuto in Europa durante la seconda guerra mondiale ad opera dei nazisti.</a:t>
            </a:r>
          </a:p>
        </p:txBody>
      </p:sp>
      <p:sp>
        <p:nvSpPr>
          <p:cNvPr id="4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egnaposto contenuto 3" descr="Immagine che contiene esterni, edificio, strada, via&#10;&#10;Descrizione generata automaticamente">
            <a:extLst>
              <a:ext uri="{FF2B5EF4-FFF2-40B4-BE49-F238E27FC236}">
                <a16:creationId xmlns:a16="http://schemas.microsoft.com/office/drawing/2014/main" id="{8CE68E57-7C97-4662-94F6-7364ED2EEBF4}"/>
              </a:ext>
            </a:extLst>
          </p:cNvPr>
          <p:cNvPicPr>
            <a:picLocks noGrp="1" noChangeAspect="1"/>
          </p:cNvPicPr>
          <p:nvPr>
            <p:ph idx="1"/>
          </p:nvPr>
        </p:nvPicPr>
        <p:blipFill rotWithShape="1">
          <a:blip r:embed="rId2"/>
          <a:srcRect l="15793" r="10752" b="1"/>
          <a:stretch/>
        </p:blipFill>
        <p:spPr>
          <a:xfrm>
            <a:off x="643467" y="1155403"/>
            <a:ext cx="5448327" cy="4450294"/>
          </a:xfrm>
          <a:prstGeom prst="rect">
            <a:avLst/>
          </a:prstGeom>
        </p:spPr>
      </p:pic>
    </p:spTree>
    <p:extLst>
      <p:ext uri="{BB962C8B-B14F-4D97-AF65-F5344CB8AC3E}">
        <p14:creationId xmlns:p14="http://schemas.microsoft.com/office/powerpoint/2010/main" val="992702384"/>
      </p:ext>
    </p:extLst>
  </p:cSld>
  <p:clrMapOvr>
    <a:masterClrMapping/>
  </p:clrMapOvr>
  <p:transition spd="slow" advClick="0" advTm="9000">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8ABB70F-51B9-46A7-9032-AF7EA7CC7968}"/>
              </a:ext>
            </a:extLst>
          </p:cNvPr>
          <p:cNvSpPr>
            <a:spLocks noGrp="1"/>
          </p:cNvSpPr>
          <p:nvPr>
            <p:ph idx="1"/>
          </p:nvPr>
        </p:nvSpPr>
        <p:spPr>
          <a:xfrm>
            <a:off x="630936" y="2660904"/>
            <a:ext cx="4818888" cy="3547872"/>
          </a:xfrm>
        </p:spPr>
        <p:txBody>
          <a:bodyPr anchor="t">
            <a:normAutofit fontScale="92500" lnSpcReduction="10000"/>
          </a:bodyPr>
          <a:lstStyle/>
          <a:p>
            <a:pPr>
              <a:lnSpc>
                <a:spcPct val="100000"/>
              </a:lnSpc>
            </a:pPr>
            <a:r>
              <a:rPr lang="it-IT" sz="1800" b="1" dirty="0">
                <a:latin typeface="Arial Black" panose="020B0A04020102020204" pitchFamily="34" charset="0"/>
                <a:ea typeface="+mj-ea"/>
                <a:cs typeface="+mj-cs"/>
              </a:rPr>
              <a:t>Fra il 1939 e il 1945 circa 6 milioni di Ebrei vennero sistematicamente uccisi dai nazisti del Terzo Reich con l’obiettivo di creare un mondo più ‘puro’ e ‘pulito’  Alla base dello sterminio vi fu un’ideologia razzista e specificamente antisemita che affondava le sue radici nel 19° sec. e che i nazisti, a partire dal libro </a:t>
            </a:r>
            <a:r>
              <a:rPr lang="it-IT" sz="1800" b="1" dirty="0" err="1">
                <a:latin typeface="Arial Black" panose="020B0A04020102020204" pitchFamily="34" charset="0"/>
                <a:ea typeface="+mj-ea"/>
                <a:cs typeface="+mj-cs"/>
              </a:rPr>
              <a:t>Mein</a:t>
            </a:r>
            <a:r>
              <a:rPr lang="it-IT" sz="1800" b="1" dirty="0">
                <a:latin typeface="Arial Black" panose="020B0A04020102020204" pitchFamily="34" charset="0"/>
                <a:ea typeface="+mj-ea"/>
                <a:cs typeface="+mj-cs"/>
              </a:rPr>
              <a:t> Kampf </a:t>
            </a:r>
          </a:p>
          <a:p>
            <a:pPr marL="0" indent="0">
              <a:lnSpc>
                <a:spcPct val="100000"/>
              </a:lnSpc>
              <a:buNone/>
            </a:pPr>
            <a:r>
              <a:rPr lang="it-IT" sz="1800" b="1" dirty="0">
                <a:latin typeface="Arial Black" panose="020B0A04020102020204" pitchFamily="34" charset="0"/>
                <a:ea typeface="+mj-ea"/>
                <a:cs typeface="+mj-cs"/>
              </a:rPr>
              <a:t>(«La mia battaglia») di A. Hitler (1925), posero a fondamento del progetto di edificare un mondo ‘purificato’ da tutto ciò che non fosse ‘ariano’.</a:t>
            </a: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9" name="Ink 1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 name="Immagine 3">
            <a:extLst>
              <a:ext uri="{FF2B5EF4-FFF2-40B4-BE49-F238E27FC236}">
                <a16:creationId xmlns:a16="http://schemas.microsoft.com/office/drawing/2014/main" id="{9A8E8589-EA10-4FA1-A596-83F3BBCA02F8}"/>
              </a:ext>
            </a:extLst>
          </p:cNvPr>
          <p:cNvPicPr>
            <a:picLocks noChangeAspect="1"/>
          </p:cNvPicPr>
          <p:nvPr/>
        </p:nvPicPr>
        <p:blipFill>
          <a:blip r:embed="rId4"/>
          <a:stretch>
            <a:fillRect/>
          </a:stretch>
        </p:blipFill>
        <p:spPr>
          <a:xfrm>
            <a:off x="6099048" y="1428767"/>
            <a:ext cx="5458968" cy="4000465"/>
          </a:xfrm>
          <a:prstGeom prst="rect">
            <a:avLst/>
          </a:prstGeom>
        </p:spPr>
      </p:pic>
    </p:spTree>
    <p:extLst>
      <p:ext uri="{BB962C8B-B14F-4D97-AF65-F5344CB8AC3E}">
        <p14:creationId xmlns:p14="http://schemas.microsoft.com/office/powerpoint/2010/main" val="264260146"/>
      </p:ext>
    </p:extLst>
  </p:cSld>
  <p:clrMapOvr>
    <a:masterClrMapping/>
  </p:clrMapOvr>
  <p:transition spd="slow" advClick="0" advTm="9000">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1">
            <a:extLst>
              <a:ext uri="{FF2B5EF4-FFF2-40B4-BE49-F238E27FC236}">
                <a16:creationId xmlns:a16="http://schemas.microsoft.com/office/drawing/2014/main" id="{A2328C31-93A8-4C77-B2C9-1705F8270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71EBADC-FEBF-4398-88C9-B7D20D900627}"/>
              </a:ext>
            </a:extLst>
          </p:cNvPr>
          <p:cNvSpPr>
            <a:spLocks noGrp="1"/>
          </p:cNvSpPr>
          <p:nvPr>
            <p:ph type="title"/>
          </p:nvPr>
        </p:nvSpPr>
        <p:spPr>
          <a:xfrm>
            <a:off x="8138341" y="640823"/>
            <a:ext cx="3419856" cy="5583148"/>
          </a:xfrm>
        </p:spPr>
        <p:txBody>
          <a:bodyPr anchor="ctr">
            <a:normAutofit/>
          </a:bodyPr>
          <a:lstStyle/>
          <a:p>
            <a:r>
              <a:rPr lang="it-IT" sz="3300"/>
              <a:t>SOLO CHI PUO’LAVORARE SI SALVA</a:t>
            </a:r>
          </a:p>
        </p:txBody>
      </p:sp>
      <mc:AlternateContent xmlns:mc="http://schemas.openxmlformats.org/markup-compatibility/2006" xmlns:p14="http://schemas.microsoft.com/office/powerpoint/2010/main">
        <mc:Choice Requires="p14">
          <p:contentPart p14:bwMode="auto" r:id="rId2">
            <p14:nvContentPartPr>
              <p14:cNvPr id="28" name="Ink 2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4884261"/>
              <a:ext cx="360" cy="2160"/>
            </p14:xfrm>
          </p:contentPart>
        </mc:Choice>
        <mc:Fallback xmlns="">
          <p:pic>
            <p:nvPicPr>
              <p:cNvPr id="28" name="Ink 2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4868832"/>
                <a:ext cx="36000" cy="32709"/>
              </a:xfrm>
              <a:prstGeom prst="rect">
                <a:avLst/>
              </a:prstGeom>
            </p:spPr>
          </p:pic>
        </mc:Fallback>
      </mc:AlternateContent>
      <p:sp>
        <p:nvSpPr>
          <p:cNvPr id="3" name="Segnaposto contenuto 2">
            <a:extLst>
              <a:ext uri="{FF2B5EF4-FFF2-40B4-BE49-F238E27FC236}">
                <a16:creationId xmlns:a16="http://schemas.microsoft.com/office/drawing/2014/main" id="{82F7E3FB-D596-44EB-B6EF-E4C260461626}"/>
              </a:ext>
            </a:extLst>
          </p:cNvPr>
          <p:cNvSpPr>
            <a:spLocks noGrp="1"/>
          </p:cNvSpPr>
          <p:nvPr>
            <p:ph idx="1"/>
          </p:nvPr>
        </p:nvSpPr>
        <p:spPr>
          <a:xfrm>
            <a:off x="640080" y="4800600"/>
            <a:ext cx="6894576" cy="1426464"/>
          </a:xfrm>
        </p:spPr>
        <p:txBody>
          <a:bodyPr anchor="t">
            <a:normAutofit fontScale="92500" lnSpcReduction="10000"/>
          </a:bodyPr>
          <a:lstStyle/>
          <a:p>
            <a:pPr>
              <a:lnSpc>
                <a:spcPct val="100000"/>
              </a:lnSpc>
            </a:pPr>
            <a:r>
              <a:rPr lang="it-IT" sz="1600" dirty="0"/>
              <a:t> </a:t>
            </a:r>
            <a:r>
              <a:rPr lang="it-IT" sz="1600" b="1" dirty="0">
                <a:latin typeface="Arial Black" panose="020B0A04020102020204" pitchFamily="34" charset="0"/>
                <a:ea typeface="+mj-ea"/>
                <a:cs typeface="+mj-cs"/>
              </a:rPr>
              <a:t>Dopo la selezione iniziale, che ‘salvava’ temporaneamente coloro che erano in grado di lavorare, una parte veniva inviata direttamente verso la meta cui tutti i deportati erano infine destinati: la camera a gas. I campi di sterminio erano anche luoghi di torture, di esperimenti pseudoscientifici su cavie umane (come quelli effettuati sui gemelli di J. Mengele</a:t>
            </a:r>
            <a:r>
              <a:rPr lang="it-IT" sz="1600" b="1" dirty="0">
                <a:latin typeface="Arial Black" panose="020B0A04020102020204" pitchFamily="34" charset="0"/>
              </a:rPr>
              <a:t>)</a:t>
            </a:r>
          </a:p>
        </p:txBody>
      </p:sp>
      <p:sp>
        <p:nvSpPr>
          <p:cNvPr id="26"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2620"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FAEB178A-E36E-4085-840E-BD16D07EFD5F}"/>
              </a:ext>
            </a:extLst>
          </p:cNvPr>
          <p:cNvPicPr>
            <a:picLocks noChangeAspect="1"/>
          </p:cNvPicPr>
          <p:nvPr/>
        </p:nvPicPr>
        <p:blipFill rotWithShape="1">
          <a:blip r:embed="rId4"/>
          <a:srcRect l="22656" r="13366"/>
          <a:stretch/>
        </p:blipFill>
        <p:spPr>
          <a:xfrm>
            <a:off x="1691697" y="630936"/>
            <a:ext cx="4791342" cy="3913632"/>
          </a:xfrm>
          <a:prstGeom prst="rect">
            <a:avLst/>
          </a:prstGeom>
        </p:spPr>
      </p:pic>
    </p:spTree>
    <p:extLst>
      <p:ext uri="{BB962C8B-B14F-4D97-AF65-F5344CB8AC3E}">
        <p14:creationId xmlns:p14="http://schemas.microsoft.com/office/powerpoint/2010/main" val="3192178600"/>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91D106A-F9A3-4C3D-BA87-C7F5807BDCA8}"/>
              </a:ext>
            </a:extLst>
          </p:cNvPr>
          <p:cNvSpPr>
            <a:spLocks noGrp="1"/>
          </p:cNvSpPr>
          <p:nvPr>
            <p:ph type="title"/>
          </p:nvPr>
        </p:nvSpPr>
        <p:spPr>
          <a:xfrm>
            <a:off x="572493" y="238539"/>
            <a:ext cx="11047013" cy="1434415"/>
          </a:xfrm>
        </p:spPr>
        <p:txBody>
          <a:bodyPr anchor="b">
            <a:normAutofit/>
          </a:bodyPr>
          <a:lstStyle/>
          <a:p>
            <a:r>
              <a:rPr lang="it-IT" sz="7200" dirty="0"/>
              <a:t>Hitler Adolf</a:t>
            </a:r>
          </a:p>
        </p:txBody>
      </p:sp>
      <p:sp>
        <p:nvSpPr>
          <p:cNvPr id="17"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5ECEED42-2F81-46D5-851B-A4D537F77EAA}"/>
              </a:ext>
            </a:extLst>
          </p:cNvPr>
          <p:cNvPicPr>
            <a:picLocks noChangeAspect="1"/>
          </p:cNvPicPr>
          <p:nvPr/>
        </p:nvPicPr>
        <p:blipFill rotWithShape="1">
          <a:blip r:embed="rId2"/>
          <a:srcRect l="5704" r="4151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Segnaposto contenuto 2">
            <a:extLst>
              <a:ext uri="{FF2B5EF4-FFF2-40B4-BE49-F238E27FC236}">
                <a16:creationId xmlns:a16="http://schemas.microsoft.com/office/drawing/2014/main" id="{3B115B72-08A8-4F69-B686-FF8F0BC93D08}"/>
              </a:ext>
            </a:extLst>
          </p:cNvPr>
          <p:cNvSpPr>
            <a:spLocks noGrp="1"/>
          </p:cNvSpPr>
          <p:nvPr>
            <p:ph idx="1"/>
          </p:nvPr>
        </p:nvSpPr>
        <p:spPr>
          <a:xfrm>
            <a:off x="4905955" y="2071316"/>
            <a:ext cx="6713552" cy="4114800"/>
          </a:xfrm>
        </p:spPr>
        <p:txBody>
          <a:bodyPr anchor="t">
            <a:normAutofit fontScale="77500" lnSpcReduction="20000"/>
          </a:bodyPr>
          <a:lstStyle/>
          <a:p>
            <a:pPr marL="0" indent="0">
              <a:lnSpc>
                <a:spcPct val="100000"/>
              </a:lnSpc>
              <a:buNone/>
            </a:pPr>
            <a:endParaRPr lang="it-IT" sz="2600" b="1" dirty="0">
              <a:latin typeface="Arial Black" panose="020B0A04020102020204" pitchFamily="34" charset="0"/>
            </a:endParaRPr>
          </a:p>
          <a:p>
            <a:pPr>
              <a:lnSpc>
                <a:spcPct val="100000"/>
              </a:lnSpc>
            </a:pPr>
            <a:r>
              <a:rPr lang="it-IT" sz="2600" b="1" dirty="0">
                <a:latin typeface="Arial Black" panose="020B0A04020102020204" pitchFamily="34" charset="0"/>
              </a:rPr>
              <a:t> Fondatore e Führer del nazionalsocialismo, per dodici anni cancelliere del III Reich, è annoverato tra i distruttori più efferati dell'umanità: il suo nome e la sua politica hanno lasciato segni indelebili nella storia del 20º secolo, per la totalitaria e sanguinosa sopraffazione dei Paesi occupati prima e durante la seconda guerra mondiale e per la politica razziale, in nome di una presunta razza ariana, che ebbe programmaticamente come primo e principale obiettivo la "soluzione finale", il genocidio del popolo ebreo (Shoah), con l'eliminazione nei campi di sterminio di circa sei milioni di </a:t>
            </a:r>
            <a:r>
              <a:rPr lang="it-IT" sz="2400" b="1" dirty="0">
                <a:latin typeface="Arial Black" panose="020B0A04020102020204" pitchFamily="34" charset="0"/>
              </a:rPr>
              <a:t>Ebrei europei.</a:t>
            </a:r>
          </a:p>
        </p:txBody>
      </p:sp>
    </p:spTree>
    <p:extLst>
      <p:ext uri="{BB962C8B-B14F-4D97-AF65-F5344CB8AC3E}">
        <p14:creationId xmlns:p14="http://schemas.microsoft.com/office/powerpoint/2010/main" val="892538070"/>
      </p:ext>
    </p:extLst>
  </p:cSld>
  <p:clrMapOvr>
    <a:masterClrMapping/>
  </p:clrMapOvr>
  <mc:AlternateContent xmlns:mc="http://schemas.openxmlformats.org/markup-compatibility/2006" xmlns:p14="http://schemas.microsoft.com/office/powerpoint/2010/main">
    <mc:Choice Requires="p14">
      <p:transition spd="slow" p14:dur="1600" advClick="0" advTm="9000">
        <p14:conveyor dir="l"/>
      </p:transition>
    </mc:Choice>
    <mc:Fallback xmlns="">
      <p:transition spd="slow" advClick="0" advTm="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1ED422A-9F5A-41B6-B8E1-A65778641065}"/>
              </a:ext>
            </a:extLst>
          </p:cNvPr>
          <p:cNvSpPr>
            <a:spLocks noGrp="1"/>
          </p:cNvSpPr>
          <p:nvPr>
            <p:ph type="title"/>
          </p:nvPr>
        </p:nvSpPr>
        <p:spPr>
          <a:xfrm>
            <a:off x="5297762" y="329184"/>
            <a:ext cx="6251110" cy="1783080"/>
          </a:xfrm>
        </p:spPr>
        <p:txBody>
          <a:bodyPr anchor="b">
            <a:normAutofit/>
          </a:bodyPr>
          <a:lstStyle/>
          <a:p>
            <a:pPr>
              <a:lnSpc>
                <a:spcPct val="90000"/>
              </a:lnSpc>
            </a:pPr>
            <a:r>
              <a:rPr lang="it-IT" sz="5600" dirty="0"/>
              <a:t>Le Leggi di Norimberga</a:t>
            </a:r>
          </a:p>
        </p:txBody>
      </p:sp>
      <p:sp>
        <p:nvSpPr>
          <p:cNvPr id="1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77AE0315-01F1-4AB1-BF66-277C2FD39703}"/>
              </a:ext>
            </a:extLst>
          </p:cNvPr>
          <p:cNvSpPr>
            <a:spLocks noGrp="1"/>
          </p:cNvSpPr>
          <p:nvPr>
            <p:ph idx="1"/>
          </p:nvPr>
        </p:nvSpPr>
        <p:spPr>
          <a:xfrm>
            <a:off x="5297762" y="2706624"/>
            <a:ext cx="6251110" cy="3483864"/>
          </a:xfrm>
        </p:spPr>
        <p:txBody>
          <a:bodyPr>
            <a:noAutofit/>
          </a:bodyPr>
          <a:lstStyle/>
          <a:p>
            <a:pPr>
              <a:lnSpc>
                <a:spcPct val="100000"/>
              </a:lnSpc>
            </a:pPr>
            <a:r>
              <a:rPr lang="it-IT" sz="1600" dirty="0">
                <a:latin typeface="Arial Black" panose="020B0A04020102020204" pitchFamily="34" charset="0"/>
              </a:rPr>
              <a:t>Nel corso del settimo raduno del Partito Nazionalsocialista tenutosi a Norimberga, Adolf Hitler annunciò la promulgazione dei provvedimenti legislativi che avrebbero definito il quadro giuridico dell'antisemitismo di Stato. Era il 15 settembre 1935, e da quel giorno venne meno l'ambiguità sulla definizione di "ebreo", fino ad allora incerta tra l'identificazione religiosa e quella "razziale", e si posero le basi per una discriminazione complessiva che avrebbe portato a ulteriori persecuzioni, fino allo sterminio. Fin dal suo avvento al potere nel 1933, numerosi provvedimenti antiebraici erano stati presi dalla Germania nazista, e ancora di più saranno quelli adottati in seguito, ma le Leggi di Norimberga rimasero sempre la "pietra angolare" della politica razzista del Terzo Reich.</a:t>
            </a:r>
          </a:p>
          <a:p>
            <a:pPr>
              <a:lnSpc>
                <a:spcPct val="100000"/>
              </a:lnSpc>
            </a:pPr>
            <a:endParaRPr lang="it-IT" sz="1600" dirty="0">
              <a:latin typeface="Arial Black" panose="020B0A04020102020204" pitchFamily="34" charset="0"/>
            </a:endParaRPr>
          </a:p>
          <a:p>
            <a:pPr>
              <a:lnSpc>
                <a:spcPct val="100000"/>
              </a:lnSpc>
            </a:pPr>
            <a:r>
              <a:rPr lang="it-IT" sz="1600" dirty="0"/>
              <a:t> </a:t>
            </a:r>
          </a:p>
        </p:txBody>
      </p:sp>
      <p:pic>
        <p:nvPicPr>
          <p:cNvPr id="4" name="Immagine 3">
            <a:extLst>
              <a:ext uri="{FF2B5EF4-FFF2-40B4-BE49-F238E27FC236}">
                <a16:creationId xmlns:a16="http://schemas.microsoft.com/office/drawing/2014/main" id="{68E86888-B7F5-4AE5-898E-73C3288D61F7}"/>
              </a:ext>
            </a:extLst>
          </p:cNvPr>
          <p:cNvPicPr>
            <a:picLocks noChangeAspect="1"/>
          </p:cNvPicPr>
          <p:nvPr/>
        </p:nvPicPr>
        <p:blipFill rotWithShape="1">
          <a:blip r:embed="rId2"/>
          <a:srcRect l="38872" r="1579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52766971"/>
      </p:ext>
    </p:extLst>
  </p:cSld>
  <p:clrMapOvr>
    <a:masterClrMapping/>
  </p:clrMapOvr>
  <mc:AlternateContent xmlns:mc="http://schemas.openxmlformats.org/markup-compatibility/2006" xmlns:p14="http://schemas.microsoft.com/office/powerpoint/2010/main">
    <mc:Choice Requires="p14">
      <p:transition spd="slow" p14:dur="2000" advClick="0" advTm="9000">
        <p14:ferris dir="l"/>
      </p:transition>
    </mc:Choice>
    <mc:Fallback xmlns="">
      <p:transition spd="slow" advClick="0" advTm="9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BCB9E0F-80B4-4BE1-A13D-A796E8186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E0727AD-2E37-4ADD-A63C-7957B8EC3649}"/>
              </a:ext>
            </a:extLst>
          </p:cNvPr>
          <p:cNvSpPr>
            <a:spLocks noGrp="1"/>
          </p:cNvSpPr>
          <p:nvPr>
            <p:ph type="title"/>
          </p:nvPr>
        </p:nvSpPr>
        <p:spPr>
          <a:xfrm>
            <a:off x="572493" y="238539"/>
            <a:ext cx="11047013" cy="1434415"/>
          </a:xfrm>
        </p:spPr>
        <p:txBody>
          <a:bodyPr anchor="b">
            <a:normAutofit/>
          </a:bodyPr>
          <a:lstStyle/>
          <a:p>
            <a:r>
              <a:rPr lang="it-IT" sz="7200" dirty="0"/>
              <a:t>La Notte dei Cristalli</a:t>
            </a:r>
          </a:p>
        </p:txBody>
      </p:sp>
      <p:sp>
        <p:nvSpPr>
          <p:cNvPr id="1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E0C75567-983F-4059-9EB3-857BCDF0CB10}"/>
              </a:ext>
            </a:extLst>
          </p:cNvPr>
          <p:cNvPicPr>
            <a:picLocks noChangeAspect="1"/>
          </p:cNvPicPr>
          <p:nvPr/>
        </p:nvPicPr>
        <p:blipFill rotWithShape="1">
          <a:blip r:embed="rId2"/>
          <a:srcRect l="8356" r="14198" b="-1"/>
          <a:stretch/>
        </p:blipFill>
        <p:spPr>
          <a:xfrm>
            <a:off x="572492" y="2089604"/>
            <a:ext cx="3941064" cy="4096511"/>
          </a:xfrm>
          <a:prstGeom prst="rect">
            <a:avLst/>
          </a:prstGeom>
        </p:spPr>
      </p:pic>
      <p:sp>
        <p:nvSpPr>
          <p:cNvPr id="3" name="Segnaposto contenuto 2">
            <a:extLst>
              <a:ext uri="{FF2B5EF4-FFF2-40B4-BE49-F238E27FC236}">
                <a16:creationId xmlns:a16="http://schemas.microsoft.com/office/drawing/2014/main" id="{B08D27D9-42D6-45E3-8419-A8796836B94B}"/>
              </a:ext>
            </a:extLst>
          </p:cNvPr>
          <p:cNvSpPr>
            <a:spLocks noGrp="1"/>
          </p:cNvSpPr>
          <p:nvPr>
            <p:ph idx="1"/>
          </p:nvPr>
        </p:nvSpPr>
        <p:spPr>
          <a:xfrm>
            <a:off x="4905955" y="2146264"/>
            <a:ext cx="6713552" cy="4096511"/>
          </a:xfrm>
        </p:spPr>
        <p:txBody>
          <a:bodyPr anchor="t">
            <a:normAutofit/>
          </a:bodyPr>
          <a:lstStyle/>
          <a:p>
            <a:pPr>
              <a:lnSpc>
                <a:spcPct val="100000"/>
              </a:lnSpc>
            </a:pPr>
            <a:r>
              <a:rPr lang="it-IT" sz="1800" b="1" dirty="0">
                <a:latin typeface="Arial Black" panose="020B0A04020102020204" pitchFamily="34" charset="0"/>
              </a:rPr>
              <a:t>La notte tra il 9 e il 10 di novembre del 1938 viene tristemente ricordata con il nome -dato dai nazisti stessi- di </a:t>
            </a:r>
            <a:r>
              <a:rPr lang="it-IT" sz="1800" b="1" dirty="0" err="1">
                <a:latin typeface="Arial Black" panose="020B0A04020102020204" pitchFamily="34" charset="0"/>
              </a:rPr>
              <a:t>Kristallnacht</a:t>
            </a:r>
            <a:r>
              <a:rPr lang="it-IT" sz="1800" b="1" dirty="0">
                <a:latin typeface="Arial Black" panose="020B0A04020102020204" pitchFamily="34" charset="0"/>
              </a:rPr>
              <a:t>, notte dei cristalli; in cui esplosero gli attacchi organizzati a sinagoghe, negozi e abitazioni di proprietà di ebrei.</a:t>
            </a:r>
          </a:p>
          <a:p>
            <a:pPr>
              <a:lnSpc>
                <a:spcPct val="100000"/>
              </a:lnSpc>
            </a:pPr>
            <a:endParaRPr lang="it-IT" sz="1800" b="1" dirty="0">
              <a:latin typeface="Arial Black" panose="020B0A04020102020204" pitchFamily="34" charset="0"/>
            </a:endParaRPr>
          </a:p>
          <a:p>
            <a:pPr>
              <a:lnSpc>
                <a:spcPct val="100000"/>
              </a:lnSpc>
            </a:pPr>
            <a:r>
              <a:rPr lang="it-IT" sz="1800" b="1" dirty="0">
                <a:latin typeface="Arial Black" panose="020B0A04020102020204" pitchFamily="34" charset="0"/>
              </a:rPr>
              <a:t>Le violenze - portate avanti da squadre paramilitari di SA e Gioventù hitleriana – durarono fino alla sera del 10 novembre ma furono solo l’inizio del periodo di discriminazioni , persecuzioni e sterminio che i nazisti stavano pianificando per la popolazione ebraica.</a:t>
            </a:r>
          </a:p>
        </p:txBody>
      </p:sp>
    </p:spTree>
    <p:extLst>
      <p:ext uri="{BB962C8B-B14F-4D97-AF65-F5344CB8AC3E}">
        <p14:creationId xmlns:p14="http://schemas.microsoft.com/office/powerpoint/2010/main" val="2916927324"/>
      </p:ext>
    </p:extLst>
  </p:cSld>
  <p:clrMapOvr>
    <a:masterClrMapping/>
  </p:clrMapOvr>
  <mc:AlternateContent xmlns:mc="http://schemas.openxmlformats.org/markup-compatibility/2006" xmlns:p14="http://schemas.microsoft.com/office/powerpoint/2010/main">
    <mc:Choice Requires="p14">
      <p:transition spd="slow" p14:dur="1250" advClick="0" advTm="9000">
        <p14:switch dir="r"/>
      </p:transition>
    </mc:Choice>
    <mc:Fallback xmlns="">
      <p:transition spd="slow" advClick="0" advTm="9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8710B902-2A83-4534-90D6-A91CCC3D2C21}"/>
              </a:ext>
            </a:extLst>
          </p:cNvPr>
          <p:cNvSpPr>
            <a:spLocks noGrp="1"/>
          </p:cNvSpPr>
          <p:nvPr>
            <p:ph type="title"/>
          </p:nvPr>
        </p:nvSpPr>
        <p:spPr>
          <a:xfrm>
            <a:off x="640080" y="329184"/>
            <a:ext cx="6894576" cy="1783080"/>
          </a:xfrm>
        </p:spPr>
        <p:txBody>
          <a:bodyPr anchor="b">
            <a:normAutofit/>
          </a:bodyPr>
          <a:lstStyle/>
          <a:p>
            <a:pPr>
              <a:lnSpc>
                <a:spcPct val="90000"/>
              </a:lnSpc>
            </a:pPr>
            <a:r>
              <a:rPr lang="it-IT" sz="5600" dirty="0"/>
              <a:t>Campi di Sterminio </a:t>
            </a:r>
          </a:p>
        </p:txBody>
      </p:sp>
      <p:sp>
        <p:nvSpPr>
          <p:cNvPr id="22" name="sketchy rul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FDC2E3F-6843-472A-99F1-90ED5333A02D}"/>
              </a:ext>
            </a:extLst>
          </p:cNvPr>
          <p:cNvSpPr>
            <a:spLocks noGrp="1"/>
          </p:cNvSpPr>
          <p:nvPr>
            <p:ph idx="1"/>
          </p:nvPr>
        </p:nvSpPr>
        <p:spPr>
          <a:xfrm>
            <a:off x="640080" y="2605740"/>
            <a:ext cx="6894576" cy="3584748"/>
          </a:xfrm>
        </p:spPr>
        <p:txBody>
          <a:bodyPr>
            <a:noAutofit/>
          </a:bodyPr>
          <a:lstStyle/>
          <a:p>
            <a:pPr>
              <a:lnSpc>
                <a:spcPct val="100000"/>
              </a:lnSpc>
            </a:pPr>
            <a:r>
              <a:rPr lang="it-IT" sz="1700" dirty="0">
                <a:latin typeface="Arial Black" panose="020B0A04020102020204" pitchFamily="34" charset="0"/>
              </a:rPr>
              <a:t>Con la conferenza di </a:t>
            </a:r>
            <a:r>
              <a:rPr lang="it-IT" sz="1700" dirty="0" err="1">
                <a:latin typeface="Arial Black" panose="020B0A04020102020204" pitchFamily="34" charset="0"/>
              </a:rPr>
              <a:t>Wannsee</a:t>
            </a:r>
            <a:r>
              <a:rPr lang="it-IT" sz="1700" dirty="0">
                <a:latin typeface="Arial Black" panose="020B0A04020102020204" pitchFamily="34" charset="0"/>
              </a:rPr>
              <a:t> nel gennaio del 1942 si inizia ad usare l’espressione </a:t>
            </a:r>
            <a:r>
              <a:rPr lang="it-IT" sz="1700" dirty="0" err="1">
                <a:latin typeface="Arial Black" panose="020B0A04020102020204" pitchFamily="34" charset="0"/>
              </a:rPr>
              <a:t>Endlösung</a:t>
            </a:r>
            <a:r>
              <a:rPr lang="it-IT" sz="1700" dirty="0">
                <a:latin typeface="Arial Black" panose="020B0A04020102020204" pitchFamily="34" charset="0"/>
              </a:rPr>
              <a:t> </a:t>
            </a:r>
            <a:r>
              <a:rPr lang="it-IT" sz="1700" dirty="0" err="1">
                <a:latin typeface="Arial Black" panose="020B0A04020102020204" pitchFamily="34" charset="0"/>
              </a:rPr>
              <a:t>der</a:t>
            </a:r>
            <a:r>
              <a:rPr lang="it-IT" sz="1700" dirty="0">
                <a:latin typeface="Arial Black" panose="020B0A04020102020204" pitchFamily="34" charset="0"/>
              </a:rPr>
              <a:t> </a:t>
            </a:r>
            <a:r>
              <a:rPr lang="it-IT" sz="1700" dirty="0" err="1">
                <a:latin typeface="Arial Black" panose="020B0A04020102020204" pitchFamily="34" charset="0"/>
              </a:rPr>
              <a:t>Judenfrage</a:t>
            </a:r>
            <a:r>
              <a:rPr lang="it-IT" sz="1700" dirty="0">
                <a:latin typeface="Arial Black" panose="020B0A04020102020204" pitchFamily="34" charset="0"/>
              </a:rPr>
              <a:t>, la soluzione finale della questione ebraica, che indica il genocidio ebraico organizzato e gestito con strumenti moderni ed economia di costi da burocrati dediti e diligenti come Adolf Eichmann, primo responsabile dell’emigrazione forzata degli ebrei e poi del trasferimento, prevalentemente in vagoni bestiame ferroviari, dai ghetti della Polonia, e dai campi di prigionia e di transito dell’Europa Occidentale verso i campi di sterminio (</a:t>
            </a:r>
            <a:r>
              <a:rPr lang="it-IT" sz="1700" dirty="0" err="1">
                <a:latin typeface="Arial Black" panose="020B0A04020102020204" pitchFamily="34" charset="0"/>
              </a:rPr>
              <a:t>Vernichtungslager</a:t>
            </a:r>
            <a:r>
              <a:rPr lang="it-IT" sz="1700" dirty="0">
                <a:latin typeface="Arial Black" panose="020B0A04020102020204" pitchFamily="34" charset="0"/>
              </a:rPr>
              <a:t>), vere e proprie fabbriche della morte, dove gli ebrei venivano concentrati e mandati a morire nella camere a gas sfruttando la manodopera di altri ebrei temporaneamente risparmiati dalla selezione.</a:t>
            </a:r>
          </a:p>
        </p:txBody>
      </p:sp>
      <p:pic>
        <p:nvPicPr>
          <p:cNvPr id="4" name="Immagine 3" descr="Immagine che contiene bevanda, esterni, tè, erba&#10;&#10;Descrizione generata automaticamente">
            <a:extLst>
              <a:ext uri="{FF2B5EF4-FFF2-40B4-BE49-F238E27FC236}">
                <a16:creationId xmlns:a16="http://schemas.microsoft.com/office/drawing/2014/main" id="{AD7588C4-71F4-4C74-9478-609F0D7E6ECC}"/>
              </a:ext>
            </a:extLst>
          </p:cNvPr>
          <p:cNvPicPr>
            <a:picLocks noChangeAspect="1"/>
          </p:cNvPicPr>
          <p:nvPr/>
        </p:nvPicPr>
        <p:blipFill rotWithShape="1">
          <a:blip r:embed="rId2"/>
          <a:srcRect l="23002" r="12734"/>
          <a:stretch/>
        </p:blipFill>
        <p:spPr>
          <a:xfrm>
            <a:off x="8156454" y="-5"/>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Immagine 4" descr="Immagine che contiene fotografia, persona, posando, esterni&#10;&#10;Descrizione generata automaticamente">
            <a:extLst>
              <a:ext uri="{FF2B5EF4-FFF2-40B4-BE49-F238E27FC236}">
                <a16:creationId xmlns:a16="http://schemas.microsoft.com/office/drawing/2014/main" id="{089BA340-173C-40B1-8F3C-B819F1AACFEA}"/>
              </a:ext>
            </a:extLst>
          </p:cNvPr>
          <p:cNvPicPr>
            <a:picLocks noChangeAspect="1"/>
          </p:cNvPicPr>
          <p:nvPr/>
        </p:nvPicPr>
        <p:blipFill rotWithShape="1">
          <a:blip r:embed="rId3"/>
          <a:srcRect l="10281" r="1162"/>
          <a:stretch/>
        </p:blipFill>
        <p:spPr>
          <a:xfrm>
            <a:off x="8144356" y="4362195"/>
            <a:ext cx="4047645" cy="2495811"/>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812064523"/>
      </p:ext>
    </p:extLst>
  </p:cSld>
  <p:clrMapOvr>
    <a:masterClrMapping/>
  </p:clrMapOvr>
  <mc:AlternateContent xmlns:mc="http://schemas.openxmlformats.org/markup-compatibility/2006" xmlns:p14="http://schemas.microsoft.com/office/powerpoint/2010/main">
    <mc:Choice Requires="p14">
      <p:transition spd="slow" p14:dur="1400" advClick="0" advTm="9000">
        <p14:ripple/>
      </p:transition>
    </mc:Choice>
    <mc:Fallback xmlns="">
      <p:transition spd="slow" advClick="0" advTm="9000">
        <p:fade/>
      </p:transition>
    </mc:Fallback>
  </mc:AlternateContent>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70</TotalTime>
  <Words>1528</Words>
  <Application>Microsoft Office PowerPoint</Application>
  <PresentationFormat>Widescreen</PresentationFormat>
  <Paragraphs>71</Paragraphs>
  <Slides>20</Slides>
  <Notes>0</Notes>
  <HiddenSlides>0</HiddenSlides>
  <MMClips>2</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Arial</vt:lpstr>
      <vt:lpstr>Arial Black</vt:lpstr>
      <vt:lpstr>Bodoni MT</vt:lpstr>
      <vt:lpstr>Modern Love</vt:lpstr>
      <vt:lpstr>The Hand</vt:lpstr>
      <vt:lpstr>SketchyVTI</vt:lpstr>
      <vt:lpstr>Giornata della Memoria</vt:lpstr>
      <vt:lpstr>SHOAH</vt:lpstr>
      <vt:lpstr> CHE COS’è : La persecuzione e il genocidio degli ebrei avvenuto in Europa durante la seconda guerra mondiale ad opera dei nazisti.</vt:lpstr>
      <vt:lpstr>Presentazione standard di PowerPoint</vt:lpstr>
      <vt:lpstr>SOLO CHI PUO’LAVORARE SI SALVA</vt:lpstr>
      <vt:lpstr>Hitler Adolf</vt:lpstr>
      <vt:lpstr>Le Leggi di Norimberga</vt:lpstr>
      <vt:lpstr>La Notte dei Cristalli</vt:lpstr>
      <vt:lpstr>Campi di Sterminio </vt:lpstr>
      <vt:lpstr>Uccisione di donne e bambini a Mizoch in Ucraina</vt:lpstr>
      <vt:lpstr>Bambini ebrei ungheresi con le loro madri appena giunti a Birkenau prima di essere avviati alle camere a gas  </vt:lpstr>
      <vt:lpstr>I bambini Sopravvisuti</vt:lpstr>
      <vt:lpstr>Liliana Segre </vt:lpstr>
      <vt:lpstr>Sami Modiano</vt:lpstr>
      <vt:lpstr>Ogni bambino ha il diritto di essere bambino</vt:lpstr>
      <vt:lpstr>Primo Levi </vt:lpstr>
      <vt:lpstr>Nicholas Winton</vt:lpstr>
      <vt:lpstr>Convoi n° 77 du 31 juillet 1944</vt:lpstr>
      <vt:lpstr>La vita è Bella</vt:lpstr>
      <vt:lpstr>Classe  III 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Giornata della Memoria</dc:title>
  <dc:creator>Rosella</dc:creator>
  <cp:lastModifiedBy>Rosella</cp:lastModifiedBy>
  <cp:revision>10</cp:revision>
  <dcterms:created xsi:type="dcterms:W3CDTF">2021-01-26T17:29:34Z</dcterms:created>
  <dcterms:modified xsi:type="dcterms:W3CDTF">2021-01-27T12:58:09Z</dcterms:modified>
</cp:coreProperties>
</file>